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59" r:id="rId6"/>
    <p:sldId id="262" r:id="rId7"/>
    <p:sldId id="260" r:id="rId8"/>
    <p:sldId id="266" r:id="rId9"/>
    <p:sldId id="267" r:id="rId10"/>
    <p:sldId id="268" r:id="rId11"/>
    <p:sldId id="269" r:id="rId12"/>
    <p:sldId id="271" r:id="rId13"/>
    <p:sldId id="261" r:id="rId14"/>
    <p:sldId id="263" r:id="rId15"/>
    <p:sldId id="264" r:id="rId16"/>
    <p:sldId id="272" r:id="rId17"/>
    <p:sldId id="274" r:id="rId18"/>
    <p:sldId id="275" r:id="rId19"/>
    <p:sldId id="273" r:id="rId20"/>
    <p:sldId id="276" r:id="rId21"/>
    <p:sldId id="277" r:id="rId22"/>
    <p:sldId id="278" r:id="rId23"/>
    <p:sldId id="265" r:id="rId24"/>
  </p:sldIdLst>
  <p:sldSz cx="18288000" cy="10287000"/>
  <p:notesSz cx="6858000" cy="9144000"/>
  <p:embeddedFontLst>
    <p:embeddedFont>
      <p:font typeface="Inter" panose="020B0604020202020204" charset="0"/>
      <p:regular r:id="rId25"/>
    </p:embeddedFont>
    <p:embeddedFont>
      <p:font typeface="Playfair Display Bold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2916" y="6530808"/>
            <a:ext cx="4121669" cy="4114800"/>
          </a:xfrm>
          <a:custGeom>
            <a:avLst/>
            <a:gdLst/>
            <a:ahLst/>
            <a:cxnLst/>
            <a:rect l="l" t="t" r="r" b="b"/>
            <a:pathLst>
              <a:path w="4121669" h="4114800">
                <a:moveTo>
                  <a:pt x="0" y="0"/>
                </a:moveTo>
                <a:lnTo>
                  <a:pt x="4121669" y="0"/>
                </a:lnTo>
                <a:lnTo>
                  <a:pt x="4121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flipH="1" flipV="1">
            <a:off x="14169765" y="-102596"/>
            <a:ext cx="4121669" cy="4114800"/>
          </a:xfrm>
          <a:custGeom>
            <a:avLst/>
            <a:gdLst/>
            <a:ahLst/>
            <a:cxnLst/>
            <a:rect l="l" t="t" r="r" b="b"/>
            <a:pathLst>
              <a:path w="4121669" h="4114800">
                <a:moveTo>
                  <a:pt x="412167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21670" y="0"/>
                </a:lnTo>
                <a:lnTo>
                  <a:pt x="412167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932297" y="7186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1" y="0"/>
                </a:lnTo>
                <a:lnTo>
                  <a:pt x="2443011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-228599" y="3589404"/>
            <a:ext cx="18516600" cy="1067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0"/>
              </a:lnSpc>
            </a:pPr>
            <a:r>
              <a:rPr lang="en-CA" sz="1000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Creating Space for Questions</a:t>
            </a:r>
            <a:endParaRPr lang="en-US" sz="10000" b="1" dirty="0">
              <a:solidFill>
                <a:srgbClr val="103D3E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79395" y="4995891"/>
            <a:ext cx="14935200" cy="2600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7"/>
              </a:lnSpc>
            </a:pPr>
            <a:r>
              <a:rPr lang="en-CA" sz="766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Lessons from an AI Drop-In Session at the Library</a:t>
            </a:r>
            <a:endParaRPr lang="en-US" sz="7660" b="1" dirty="0">
              <a:solidFill>
                <a:srgbClr val="103D3E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912692" y="89482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1" y="0"/>
                </a:lnTo>
                <a:lnTo>
                  <a:pt x="2443011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578E81-35D2-20B0-AFE5-C9FC2D861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A91A0550-6AF5-9C3E-5085-828D9565CBE8}"/>
              </a:ext>
            </a:extLst>
          </p:cNvPr>
          <p:cNvSpPr txBox="1"/>
          <p:nvPr/>
        </p:nvSpPr>
        <p:spPr>
          <a:xfrm>
            <a:off x="1518912" y="4773302"/>
            <a:ext cx="4919288" cy="190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MATERIALS &amp; ACTIVITIES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94C82A0-3679-565A-D45C-01552E6748A8}"/>
              </a:ext>
            </a:extLst>
          </p:cNvPr>
          <p:cNvSpPr/>
          <p:nvPr/>
        </p:nvSpPr>
        <p:spPr>
          <a:xfrm flipV="1">
            <a:off x="-302916" y="-358608"/>
            <a:ext cx="5511294" cy="5502108"/>
          </a:xfrm>
          <a:custGeom>
            <a:avLst/>
            <a:gdLst/>
            <a:ahLst/>
            <a:cxnLst/>
            <a:rect l="l" t="t" r="r" b="b"/>
            <a:pathLst>
              <a:path w="5511294" h="5502108">
                <a:moveTo>
                  <a:pt x="0" y="5502108"/>
                </a:moveTo>
                <a:lnTo>
                  <a:pt x="5511294" y="5502108"/>
                </a:lnTo>
                <a:lnTo>
                  <a:pt x="5511294" y="0"/>
                </a:lnTo>
                <a:lnTo>
                  <a:pt x="0" y="0"/>
                </a:lnTo>
                <a:lnTo>
                  <a:pt x="0" y="550210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6DFCA5-B571-9F86-BA86-D010048AC2C1}"/>
              </a:ext>
            </a:extLst>
          </p:cNvPr>
          <p:cNvSpPr/>
          <p:nvPr/>
        </p:nvSpPr>
        <p:spPr>
          <a:xfrm rot="-5400000" flipH="1">
            <a:off x="-3302740" y="5321345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6" y="0"/>
                </a:moveTo>
                <a:lnTo>
                  <a:pt x="0" y="0"/>
                </a:lnTo>
                <a:lnTo>
                  <a:pt x="0" y="8861526"/>
                </a:lnTo>
                <a:lnTo>
                  <a:pt x="4323686" y="8861526"/>
                </a:lnTo>
                <a:lnTo>
                  <a:pt x="43236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AE9C543-A310-0F5C-35B9-F7D52CF16E21}"/>
              </a:ext>
            </a:extLst>
          </p:cNvPr>
          <p:cNvSpPr txBox="1"/>
          <p:nvPr/>
        </p:nvSpPr>
        <p:spPr>
          <a:xfrm>
            <a:off x="6781800" y="723900"/>
            <a:ext cx="10668000" cy="471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3" marR="0" lvl="1" indent="0" algn="ctr" defTabSz="914400" rtl="0" eaLnBrk="1" fontAlgn="auto" latinLnBrk="0" hangingPunct="1">
              <a:lnSpc>
                <a:spcPts val="3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Reference sheets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03D3E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97D786-F90D-360C-02F1-9CA8A38F7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1409700"/>
            <a:ext cx="7848600" cy="871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0083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5E019F-2845-C7BB-B445-F3C29CD25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5676597-7AC8-026F-5DDE-FD86007A3282}"/>
              </a:ext>
            </a:extLst>
          </p:cNvPr>
          <p:cNvSpPr txBox="1"/>
          <p:nvPr/>
        </p:nvSpPr>
        <p:spPr>
          <a:xfrm>
            <a:off x="1518912" y="4773302"/>
            <a:ext cx="4919288" cy="190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MATERIALS &amp; ACTIVITIES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8D55953-8167-2498-E1B1-C972737DE03F}"/>
              </a:ext>
            </a:extLst>
          </p:cNvPr>
          <p:cNvSpPr/>
          <p:nvPr/>
        </p:nvSpPr>
        <p:spPr>
          <a:xfrm flipV="1">
            <a:off x="-302916" y="-358608"/>
            <a:ext cx="5511294" cy="5502108"/>
          </a:xfrm>
          <a:custGeom>
            <a:avLst/>
            <a:gdLst/>
            <a:ahLst/>
            <a:cxnLst/>
            <a:rect l="l" t="t" r="r" b="b"/>
            <a:pathLst>
              <a:path w="5511294" h="5502108">
                <a:moveTo>
                  <a:pt x="0" y="5502108"/>
                </a:moveTo>
                <a:lnTo>
                  <a:pt x="5511294" y="5502108"/>
                </a:lnTo>
                <a:lnTo>
                  <a:pt x="5511294" y="0"/>
                </a:lnTo>
                <a:lnTo>
                  <a:pt x="0" y="0"/>
                </a:lnTo>
                <a:lnTo>
                  <a:pt x="0" y="550210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490C6DF-F1FF-2925-B65A-0FD076C63244}"/>
              </a:ext>
            </a:extLst>
          </p:cNvPr>
          <p:cNvSpPr/>
          <p:nvPr/>
        </p:nvSpPr>
        <p:spPr>
          <a:xfrm rot="-5400000" flipH="1">
            <a:off x="-3302740" y="5321345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6" y="0"/>
                </a:moveTo>
                <a:lnTo>
                  <a:pt x="0" y="0"/>
                </a:lnTo>
                <a:lnTo>
                  <a:pt x="0" y="8861526"/>
                </a:lnTo>
                <a:lnTo>
                  <a:pt x="4323686" y="8861526"/>
                </a:lnTo>
                <a:lnTo>
                  <a:pt x="43236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55E3BF6-3A9C-032E-7A9A-76186CB77057}"/>
              </a:ext>
            </a:extLst>
          </p:cNvPr>
          <p:cNvSpPr txBox="1"/>
          <p:nvPr/>
        </p:nvSpPr>
        <p:spPr>
          <a:xfrm>
            <a:off x="6781800" y="723900"/>
            <a:ext cx="10668000" cy="471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3" marR="0" lvl="1" indent="0" algn="ctr" defTabSz="914400" rtl="0" eaLnBrk="1" fontAlgn="auto" latinLnBrk="0" hangingPunct="1">
              <a:lnSpc>
                <a:spcPts val="3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200" b="1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L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ist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of topics for students to test the tools (FR &amp; EN)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03D3E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27AAE2-E319-3108-A3AB-AD3262579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1416180"/>
            <a:ext cx="6664598" cy="861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5118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982CE-1F02-7EAD-38D8-45179D061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A7F72AB9-1D7B-537E-42E8-8E72199A3B0B}"/>
              </a:ext>
            </a:extLst>
          </p:cNvPr>
          <p:cNvSpPr txBox="1"/>
          <p:nvPr/>
        </p:nvSpPr>
        <p:spPr>
          <a:xfrm>
            <a:off x="1518912" y="4773302"/>
            <a:ext cx="4919288" cy="190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MATERIALS &amp; ACTIVITIES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04166D9-6BFB-DE4F-7D5D-55A5C1FD16C5}"/>
              </a:ext>
            </a:extLst>
          </p:cNvPr>
          <p:cNvSpPr/>
          <p:nvPr/>
        </p:nvSpPr>
        <p:spPr>
          <a:xfrm flipV="1">
            <a:off x="-302916" y="-358608"/>
            <a:ext cx="5511294" cy="5502108"/>
          </a:xfrm>
          <a:custGeom>
            <a:avLst/>
            <a:gdLst/>
            <a:ahLst/>
            <a:cxnLst/>
            <a:rect l="l" t="t" r="r" b="b"/>
            <a:pathLst>
              <a:path w="5511294" h="5502108">
                <a:moveTo>
                  <a:pt x="0" y="5502108"/>
                </a:moveTo>
                <a:lnTo>
                  <a:pt x="5511294" y="5502108"/>
                </a:lnTo>
                <a:lnTo>
                  <a:pt x="5511294" y="0"/>
                </a:lnTo>
                <a:lnTo>
                  <a:pt x="0" y="0"/>
                </a:lnTo>
                <a:lnTo>
                  <a:pt x="0" y="550210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3B14D81-2367-A2D4-FAEA-C95C00C288D0}"/>
              </a:ext>
            </a:extLst>
          </p:cNvPr>
          <p:cNvSpPr/>
          <p:nvPr/>
        </p:nvSpPr>
        <p:spPr>
          <a:xfrm rot="-5400000" flipH="1">
            <a:off x="-3302740" y="5321345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6" y="0"/>
                </a:moveTo>
                <a:lnTo>
                  <a:pt x="0" y="0"/>
                </a:lnTo>
                <a:lnTo>
                  <a:pt x="0" y="8861526"/>
                </a:lnTo>
                <a:lnTo>
                  <a:pt x="4323686" y="8861526"/>
                </a:lnTo>
                <a:lnTo>
                  <a:pt x="43236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43A6A0E-A44E-5915-D7C2-30E48E3CE1E9}"/>
              </a:ext>
            </a:extLst>
          </p:cNvPr>
          <p:cNvSpPr txBox="1"/>
          <p:nvPr/>
        </p:nvSpPr>
        <p:spPr>
          <a:xfrm>
            <a:off x="6781800" y="723900"/>
            <a:ext cx="10668000" cy="471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3" marR="0" lvl="1" indent="0" algn="ctr" defTabSz="914400" rtl="0" eaLnBrk="1" fontAlgn="auto" latinLnBrk="0" hangingPunct="1">
              <a:lnSpc>
                <a:spcPts val="3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200" b="1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W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hiteboard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Activity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03D3E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CD34F8-AEFD-B367-7F60-9615BAC2B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1487" y="2566698"/>
            <a:ext cx="8420100" cy="63150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1CF686-EC7E-8D2D-7B51-18986356B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821" y="3543300"/>
            <a:ext cx="40290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2857499"/>
            <a:ext cx="3698354" cy="8175755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6" y="0"/>
                </a:moveTo>
                <a:lnTo>
                  <a:pt x="0" y="0"/>
                </a:lnTo>
                <a:lnTo>
                  <a:pt x="0" y="8861526"/>
                </a:lnTo>
                <a:lnTo>
                  <a:pt x="4323686" y="8861526"/>
                </a:lnTo>
                <a:lnTo>
                  <a:pt x="43236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5400000">
            <a:off x="15281521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89" y="0"/>
                </a:lnTo>
                <a:lnTo>
                  <a:pt x="2048989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3698354" y="2330959"/>
            <a:ext cx="10913483" cy="6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600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THE TOOLS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98354" y="3502612"/>
            <a:ext cx="14208646" cy="5901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5" lvl="1" indent="-259082" algn="l">
              <a:lnSpc>
                <a:spcPct val="200000"/>
              </a:lnSpc>
              <a:buFont typeface="Arial"/>
              <a:buChar char="•"/>
            </a:pPr>
            <a:r>
              <a:rPr lang="en-US" sz="28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Scopus AI &amp; </a:t>
            </a:r>
            <a:r>
              <a:rPr lang="en-US" sz="2800" dirty="0" err="1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WoS</a:t>
            </a:r>
            <a:r>
              <a:rPr lang="en-US" sz="28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 AI Research Assistant for discovering literature, doing your literature review.</a:t>
            </a:r>
          </a:p>
          <a:p>
            <a:pPr marL="518165" lvl="1" indent="-259082" algn="l">
              <a:lnSpc>
                <a:spcPct val="200000"/>
              </a:lnSpc>
              <a:buFont typeface="Arial"/>
              <a:buChar char="•"/>
            </a:pPr>
            <a:r>
              <a:rPr lang="en-US" sz="28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Microsoft Copilot for support with writing, brainstorming, and planning your research.</a:t>
            </a:r>
          </a:p>
          <a:p>
            <a:pPr marL="518165" lvl="1" indent="-259082" algn="l">
              <a:lnSpc>
                <a:spcPct val="200000"/>
              </a:lnSpc>
              <a:buFont typeface="Arial"/>
              <a:buChar char="•"/>
            </a:pPr>
            <a:r>
              <a:rPr lang="en-US" sz="2800" dirty="0" err="1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ResearchRabbit</a:t>
            </a:r>
            <a:r>
              <a:rPr lang="en-US" sz="28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 for citation mapping and exploring research networks.</a:t>
            </a:r>
          </a:p>
          <a:p>
            <a:pPr marL="518165" lvl="1" indent="-259082" algn="l">
              <a:lnSpc>
                <a:spcPct val="200000"/>
              </a:lnSpc>
              <a:buFont typeface="Arial"/>
              <a:buChar char="•"/>
            </a:pPr>
            <a:r>
              <a:rPr lang="en-US" sz="28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Elicit for summarizing articles and comparing studies.</a:t>
            </a:r>
          </a:p>
          <a:p>
            <a:pPr marL="518165" lvl="1" indent="-259082" algn="l">
              <a:lnSpc>
                <a:spcPct val="200000"/>
              </a:lnSpc>
              <a:buFont typeface="Arial"/>
              <a:buChar char="•"/>
            </a:pPr>
            <a:r>
              <a:rPr lang="en-US" sz="2800" dirty="0" err="1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NotebookLM</a:t>
            </a:r>
            <a:r>
              <a:rPr lang="en-US" sz="28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 for studying, summarizing readings and organizing notes.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24712" y="4661098"/>
            <a:ext cx="13130990" cy="3894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103D3E"/>
                </a:solidFill>
                <a:latin typeface="Inter"/>
                <a:ea typeface="Inter"/>
              </a:rPr>
              <a:t>Is there a university-wide AI policy?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103D3E"/>
                </a:solidFill>
                <a:latin typeface="Inter"/>
                <a:ea typeface="Inter"/>
              </a:rPr>
              <a:t>What tools are available through the library website?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103D3E"/>
                </a:solidFill>
                <a:latin typeface="Inter"/>
                <a:ea typeface="Inter"/>
              </a:rPr>
              <a:t>Are there any GenAI tools for working with data and statistics?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103D3E"/>
                </a:solidFill>
                <a:latin typeface="Inter"/>
                <a:ea typeface="Inter"/>
              </a:rPr>
              <a:t>What tools can I use for doing a literature review?</a:t>
            </a:r>
          </a:p>
          <a:p>
            <a:pPr algn="r">
              <a:lnSpc>
                <a:spcPts val="3864"/>
              </a:lnSpc>
            </a:pPr>
            <a:r>
              <a:rPr lang="en-US" sz="24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72405" y="3322594"/>
            <a:ext cx="9838576" cy="6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20"/>
              </a:lnSpc>
            </a:pPr>
            <a:r>
              <a:rPr lang="en-US" sz="600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KEY QUESTIONS</a:t>
            </a:r>
          </a:p>
        </p:txBody>
      </p:sp>
      <p:sp>
        <p:nvSpPr>
          <p:cNvPr id="4" name="Freeform 4"/>
          <p:cNvSpPr/>
          <p:nvPr/>
        </p:nvSpPr>
        <p:spPr>
          <a:xfrm>
            <a:off x="-302916" y="6530808"/>
            <a:ext cx="4121669" cy="4114800"/>
          </a:xfrm>
          <a:custGeom>
            <a:avLst/>
            <a:gdLst/>
            <a:ahLst/>
            <a:cxnLst/>
            <a:rect l="l" t="t" r="r" b="b"/>
            <a:pathLst>
              <a:path w="4121669" h="4114800">
                <a:moveTo>
                  <a:pt x="0" y="0"/>
                </a:moveTo>
                <a:lnTo>
                  <a:pt x="4121669" y="0"/>
                </a:lnTo>
                <a:lnTo>
                  <a:pt x="4121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flipH="1" flipV="1">
            <a:off x="14169765" y="-102596"/>
            <a:ext cx="4121669" cy="4114800"/>
          </a:xfrm>
          <a:custGeom>
            <a:avLst/>
            <a:gdLst/>
            <a:ahLst/>
            <a:cxnLst/>
            <a:rect l="l" t="t" r="r" b="b"/>
            <a:pathLst>
              <a:path w="4121669" h="4114800">
                <a:moveTo>
                  <a:pt x="412167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21670" y="0"/>
                </a:lnTo>
                <a:lnTo>
                  <a:pt x="412167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2297" y="7186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1" y="0"/>
                </a:lnTo>
                <a:lnTo>
                  <a:pt x="2443011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4912692" y="89482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1" y="0"/>
                </a:lnTo>
                <a:lnTo>
                  <a:pt x="2443011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91000" y="3983138"/>
            <a:ext cx="2732428" cy="2804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3200" b="1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TOTAL:</a:t>
            </a:r>
            <a:r>
              <a:rPr lang="en-US" sz="32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 7  </a:t>
            </a:r>
          </a:p>
          <a:p>
            <a:pPr algn="l">
              <a:lnSpc>
                <a:spcPct val="200000"/>
              </a:lnSpc>
            </a:pPr>
            <a:r>
              <a:rPr lang="en-US" sz="3200" b="1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Français : </a:t>
            </a:r>
            <a:r>
              <a:rPr lang="en-US" sz="32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</a:p>
          <a:p>
            <a:pPr algn="l">
              <a:lnSpc>
                <a:spcPct val="200000"/>
              </a:lnSpc>
            </a:pPr>
            <a:r>
              <a:rPr lang="en-US" sz="3200" b="1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English: </a:t>
            </a:r>
            <a:r>
              <a:rPr lang="en-US" sz="32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4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06372" y="2894457"/>
            <a:ext cx="9838576" cy="6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0"/>
              </a:lnSpc>
            </a:pPr>
            <a:r>
              <a:rPr lang="en-US" sz="600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Survey Entries</a:t>
            </a:r>
          </a:p>
        </p:txBody>
      </p:sp>
      <p:sp>
        <p:nvSpPr>
          <p:cNvPr id="4" name="Freeform 4"/>
          <p:cNvSpPr/>
          <p:nvPr/>
        </p:nvSpPr>
        <p:spPr>
          <a:xfrm>
            <a:off x="14324031" y="1763186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0" y="0"/>
                </a:moveTo>
                <a:lnTo>
                  <a:pt x="4323687" y="0"/>
                </a:lnTo>
                <a:lnTo>
                  <a:pt x="4323687" y="8861526"/>
                </a:lnTo>
                <a:lnTo>
                  <a:pt x="0" y="88615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207245" y="89482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0" y="0"/>
                </a:lnTo>
                <a:lnTo>
                  <a:pt x="2443010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79BE9-5180-A7B3-4254-690A6A2A6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6558ABD-E973-AC5A-4046-60BC308BAA4B}"/>
              </a:ext>
            </a:extLst>
          </p:cNvPr>
          <p:cNvSpPr txBox="1"/>
          <p:nvPr/>
        </p:nvSpPr>
        <p:spPr>
          <a:xfrm>
            <a:off x="2906372" y="2894457"/>
            <a:ext cx="9838576" cy="6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Survey Entries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1F13206-BB2E-2546-DFF6-74A4D8CAF35B}"/>
              </a:ext>
            </a:extLst>
          </p:cNvPr>
          <p:cNvSpPr/>
          <p:nvPr/>
        </p:nvSpPr>
        <p:spPr>
          <a:xfrm>
            <a:off x="14324031" y="1763186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0" y="0"/>
                </a:moveTo>
                <a:lnTo>
                  <a:pt x="4323687" y="0"/>
                </a:lnTo>
                <a:lnTo>
                  <a:pt x="4323687" y="8861526"/>
                </a:lnTo>
                <a:lnTo>
                  <a:pt x="0" y="88615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F853484-2628-8EF2-9A17-D435C991961B}"/>
              </a:ext>
            </a:extLst>
          </p:cNvPr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360C438-65B8-1ECF-1BE6-8CABE1DDE6E9}"/>
              </a:ext>
            </a:extLst>
          </p:cNvPr>
          <p:cNvSpPr/>
          <p:nvPr/>
        </p:nvSpPr>
        <p:spPr>
          <a:xfrm>
            <a:off x="1207245" y="89482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0" y="0"/>
                </a:lnTo>
                <a:lnTo>
                  <a:pt x="2443010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4605B4-BD73-53EE-5A67-B6555AAED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49" y="3757820"/>
            <a:ext cx="17477851" cy="59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9224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1B5CF-19A6-3FEA-6E2F-0681CB25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3DDDFD91-D561-9266-D10B-B7CA7013E7BB}"/>
              </a:ext>
            </a:extLst>
          </p:cNvPr>
          <p:cNvSpPr txBox="1"/>
          <p:nvPr/>
        </p:nvSpPr>
        <p:spPr>
          <a:xfrm>
            <a:off x="2906372" y="2894457"/>
            <a:ext cx="9838576" cy="6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Survey Entries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99BCE99-F8A3-2A7C-ED60-92A62FDDB5F1}"/>
              </a:ext>
            </a:extLst>
          </p:cNvPr>
          <p:cNvSpPr/>
          <p:nvPr/>
        </p:nvSpPr>
        <p:spPr>
          <a:xfrm>
            <a:off x="14324031" y="1763186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0" y="0"/>
                </a:moveTo>
                <a:lnTo>
                  <a:pt x="4323687" y="0"/>
                </a:lnTo>
                <a:lnTo>
                  <a:pt x="4323687" y="8861526"/>
                </a:lnTo>
                <a:lnTo>
                  <a:pt x="0" y="88615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C6C6395-7547-DA9F-8E9F-6130E9233B6B}"/>
              </a:ext>
            </a:extLst>
          </p:cNvPr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99F3AB1-6D49-8FBE-1BB5-EA07B891959C}"/>
              </a:ext>
            </a:extLst>
          </p:cNvPr>
          <p:cNvSpPr/>
          <p:nvPr/>
        </p:nvSpPr>
        <p:spPr>
          <a:xfrm>
            <a:off x="1207245" y="89482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0" y="0"/>
                </a:lnTo>
                <a:lnTo>
                  <a:pt x="2443010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95C658-363A-2C1C-2D4F-48EBA6937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12608"/>
            <a:ext cx="17221200" cy="63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8720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6800E0-1DA0-8F4C-92EA-1890EEE68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23D81303-A445-AA38-B823-ED286E351848}"/>
              </a:ext>
            </a:extLst>
          </p:cNvPr>
          <p:cNvSpPr txBox="1"/>
          <p:nvPr/>
        </p:nvSpPr>
        <p:spPr>
          <a:xfrm>
            <a:off x="2906372" y="2894457"/>
            <a:ext cx="9838576" cy="6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Survey Entries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50A13FE-20CC-84F2-459B-9E6F6690BA47}"/>
              </a:ext>
            </a:extLst>
          </p:cNvPr>
          <p:cNvSpPr/>
          <p:nvPr/>
        </p:nvSpPr>
        <p:spPr>
          <a:xfrm>
            <a:off x="14249400" y="1748532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0" y="0"/>
                </a:moveTo>
                <a:lnTo>
                  <a:pt x="4323687" y="0"/>
                </a:lnTo>
                <a:lnTo>
                  <a:pt x="4323687" y="8861526"/>
                </a:lnTo>
                <a:lnTo>
                  <a:pt x="0" y="88615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7CBF132-4E7C-6424-25DA-9A4BCBC9FD97}"/>
              </a:ext>
            </a:extLst>
          </p:cNvPr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10C97A-9972-2A39-10E0-056F05569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3924300"/>
            <a:ext cx="1759272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62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32385F-AD86-EB4C-2700-7010DBE9A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AC3D81ED-5F16-C517-5D11-5EB3F24E1B7A}"/>
              </a:ext>
            </a:extLst>
          </p:cNvPr>
          <p:cNvSpPr txBox="1"/>
          <p:nvPr/>
        </p:nvSpPr>
        <p:spPr>
          <a:xfrm>
            <a:off x="2906372" y="1899868"/>
            <a:ext cx="9838576" cy="6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Survey Entries-Frequency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3B704EA-E6AB-7082-788D-14A480F74BC2}"/>
              </a:ext>
            </a:extLst>
          </p:cNvPr>
          <p:cNvSpPr/>
          <p:nvPr/>
        </p:nvSpPr>
        <p:spPr>
          <a:xfrm>
            <a:off x="14324031" y="1763186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0" y="0"/>
                </a:moveTo>
                <a:lnTo>
                  <a:pt x="4323687" y="0"/>
                </a:lnTo>
                <a:lnTo>
                  <a:pt x="4323687" y="8861526"/>
                </a:lnTo>
                <a:lnTo>
                  <a:pt x="0" y="88615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4C7B08D-DAEF-A8D1-0CE6-6516267438C9}"/>
              </a:ext>
            </a:extLst>
          </p:cNvPr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896C657-C741-D3E0-BD94-8ABC801D1F0E}"/>
              </a:ext>
            </a:extLst>
          </p:cNvPr>
          <p:cNvSpPr/>
          <p:nvPr/>
        </p:nvSpPr>
        <p:spPr>
          <a:xfrm>
            <a:off x="1207245" y="89482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0" y="0"/>
                </a:lnTo>
                <a:lnTo>
                  <a:pt x="2443010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622FF1B-3D6F-F8B6-3039-88992BAF9324}"/>
              </a:ext>
            </a:extLst>
          </p:cNvPr>
          <p:cNvSpPr txBox="1"/>
          <p:nvPr/>
        </p:nvSpPr>
        <p:spPr>
          <a:xfrm>
            <a:off x="2906372" y="4841115"/>
            <a:ext cx="9838576" cy="6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Survey Entries-Feelings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8C96E6-A407-DC11-086C-4EDBF9D5C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649" y="5936738"/>
            <a:ext cx="12032944" cy="12641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422B063-14D9-1CD2-D778-038D5AC70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5064" y="2851318"/>
            <a:ext cx="11933070" cy="13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4345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2877155"/>
            <a:ext cx="3469550" cy="8156100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6" y="0"/>
                </a:moveTo>
                <a:lnTo>
                  <a:pt x="0" y="0"/>
                </a:lnTo>
                <a:lnTo>
                  <a:pt x="0" y="8861526"/>
                </a:lnTo>
                <a:lnTo>
                  <a:pt x="4323686" y="8861526"/>
                </a:lnTo>
                <a:lnTo>
                  <a:pt x="43236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5400000">
            <a:off x="15281521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89" y="0"/>
                </a:lnTo>
                <a:lnTo>
                  <a:pt x="2048989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3671647" y="4305300"/>
            <a:ext cx="14616353" cy="575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3200" dirty="0"/>
              <a:t>Students are using GenAI widely, but many still have important questions.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3200" dirty="0"/>
              <a:t>GenAI use is growing, but uncertainty around ethical and effective use remains.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3200" dirty="0"/>
              <a:t>Students need space to ask honest questions about GenAI without fear of judgment.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3200" dirty="0"/>
              <a:t>The library offers a neutral space for students to explore GenAI questions openly.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CA" sz="3200" dirty="0"/>
          </a:p>
          <a:p>
            <a:pPr algn="r">
              <a:lnSpc>
                <a:spcPct val="200000"/>
              </a:lnSpc>
            </a:pPr>
            <a:endParaRPr lang="en-US" sz="3200" dirty="0">
              <a:solidFill>
                <a:srgbClr val="103D3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77823" y="2877155"/>
            <a:ext cx="964062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0"/>
              </a:lnSpc>
            </a:pPr>
            <a:r>
              <a:rPr lang="en-US" sz="600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RATIONALE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93A618-3184-23F0-7B34-4D62CABEC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0B62319-A196-1614-1515-31A9DE3235A4}"/>
              </a:ext>
            </a:extLst>
          </p:cNvPr>
          <p:cNvSpPr txBox="1"/>
          <p:nvPr/>
        </p:nvSpPr>
        <p:spPr>
          <a:xfrm>
            <a:off x="5105400" y="670631"/>
            <a:ext cx="13019428" cy="64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Survey Entries-Librarian’s Support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0BF89F6-E43A-2C21-09F7-A4722C473595}"/>
              </a:ext>
            </a:extLst>
          </p:cNvPr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C22DD7C-C632-DC5E-D72D-AC6DB3989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63186"/>
            <a:ext cx="9735909" cy="27245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3ECE160-D866-1DC0-41C8-4450550E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415" y="4794249"/>
            <a:ext cx="8745170" cy="23720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7F3D49E-B3FA-0226-1B80-571B7848F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7472838"/>
            <a:ext cx="7944959" cy="23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5182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D9B34-B0A2-6122-4A74-C0B2651E8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0C3743F7-5764-8C2C-48F1-0EDC77DE1589}"/>
              </a:ext>
            </a:extLst>
          </p:cNvPr>
          <p:cNvSpPr txBox="1"/>
          <p:nvPr/>
        </p:nvSpPr>
        <p:spPr>
          <a:xfrm>
            <a:off x="5105400" y="670631"/>
            <a:ext cx="13019428" cy="64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Survey Entries-Librarian’s Support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5A4ED72-9CE7-E8B8-C658-2A781A295DD5}"/>
              </a:ext>
            </a:extLst>
          </p:cNvPr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F0EF51-0ED4-4BB3-FD18-56B9C7976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7712"/>
            <a:ext cx="7630590" cy="23911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4BA02A-2F90-5892-63CA-E382BBE58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238" y="4743347"/>
            <a:ext cx="8283524" cy="25321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F4B818-009B-AF14-8198-1E1409801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7658100"/>
            <a:ext cx="6973273" cy="24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0406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B78505-14E3-F7EF-25BD-8EB38BFEE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60B7A565-CFB7-7841-6394-9C230CA3B215}"/>
              </a:ext>
            </a:extLst>
          </p:cNvPr>
          <p:cNvSpPr txBox="1"/>
          <p:nvPr/>
        </p:nvSpPr>
        <p:spPr>
          <a:xfrm>
            <a:off x="5105400" y="670631"/>
            <a:ext cx="13019428" cy="64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A Student’s Feedback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EE046A3-59E9-4604-9D9B-88A9CAFC1DE5}"/>
              </a:ext>
            </a:extLst>
          </p:cNvPr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4F130F-CBAB-1841-2D48-492C75E97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037" y="1562100"/>
            <a:ext cx="6257925" cy="83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4985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4131" y="-1636529"/>
            <a:ext cx="13876828" cy="12610568"/>
          </a:xfrm>
          <a:custGeom>
            <a:avLst/>
            <a:gdLst/>
            <a:ahLst/>
            <a:cxnLst/>
            <a:rect l="l" t="t" r="r" b="b"/>
            <a:pathLst>
              <a:path w="13876828" h="12610568">
                <a:moveTo>
                  <a:pt x="0" y="0"/>
                </a:moveTo>
                <a:lnTo>
                  <a:pt x="13876828" y="0"/>
                </a:lnTo>
                <a:lnTo>
                  <a:pt x="13876828" y="12610568"/>
                </a:lnTo>
                <a:lnTo>
                  <a:pt x="0" y="126105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4299707" y="3455136"/>
            <a:ext cx="9688587" cy="363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4"/>
              </a:lnSpc>
            </a:pPr>
            <a:r>
              <a:rPr lang="en-US" sz="13934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THANK YOU</a:t>
            </a:r>
          </a:p>
        </p:txBody>
      </p:sp>
      <p:sp>
        <p:nvSpPr>
          <p:cNvPr id="4" name="Freeform 4"/>
          <p:cNvSpPr/>
          <p:nvPr/>
        </p:nvSpPr>
        <p:spPr>
          <a:xfrm rot="-5400000" flipH="1">
            <a:off x="12183116" y="5471294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7" y="0"/>
                </a:moveTo>
                <a:lnTo>
                  <a:pt x="0" y="0"/>
                </a:lnTo>
                <a:lnTo>
                  <a:pt x="0" y="8861527"/>
                </a:lnTo>
                <a:lnTo>
                  <a:pt x="4323687" y="8861527"/>
                </a:lnTo>
                <a:lnTo>
                  <a:pt x="432368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4994835" y="7186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0" y="0"/>
                </a:lnTo>
                <a:lnTo>
                  <a:pt x="2443010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207245" y="89482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0" y="0"/>
                </a:lnTo>
                <a:lnTo>
                  <a:pt x="2443010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C2BBF-3E17-E0CF-E674-53C80CCD9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F1108F-AFFD-08DC-D9EC-5FC899B28394}"/>
              </a:ext>
            </a:extLst>
          </p:cNvPr>
          <p:cNvSpPr/>
          <p:nvPr/>
        </p:nvSpPr>
        <p:spPr>
          <a:xfrm flipH="1">
            <a:off x="0" y="2877155"/>
            <a:ext cx="3469550" cy="8156100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6" y="0"/>
                </a:moveTo>
                <a:lnTo>
                  <a:pt x="0" y="0"/>
                </a:lnTo>
                <a:lnTo>
                  <a:pt x="0" y="8861526"/>
                </a:lnTo>
                <a:lnTo>
                  <a:pt x="4323686" y="8861526"/>
                </a:lnTo>
                <a:lnTo>
                  <a:pt x="43236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4BD12A1-7025-A1EC-3288-FBB07F7FDE52}"/>
              </a:ext>
            </a:extLst>
          </p:cNvPr>
          <p:cNvSpPr/>
          <p:nvPr/>
        </p:nvSpPr>
        <p:spPr>
          <a:xfrm rot="5400000">
            <a:off x="15281521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89" y="0"/>
                </a:lnTo>
                <a:lnTo>
                  <a:pt x="2048989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630C367-3910-7765-C68C-B9AFB112F7D6}"/>
              </a:ext>
            </a:extLst>
          </p:cNvPr>
          <p:cNvSpPr txBox="1"/>
          <p:nvPr/>
        </p:nvSpPr>
        <p:spPr>
          <a:xfrm>
            <a:off x="2689959" y="4533900"/>
            <a:ext cx="14616353" cy="311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C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 them where they are!</a:t>
            </a:r>
          </a:p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103D3E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3D33A4D-ABA2-7E36-CC3C-07EF12ECAB11}"/>
              </a:ext>
            </a:extLst>
          </p:cNvPr>
          <p:cNvSpPr txBox="1"/>
          <p:nvPr/>
        </p:nvSpPr>
        <p:spPr>
          <a:xfrm>
            <a:off x="5177823" y="2877155"/>
            <a:ext cx="964062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RATIONALE</a:t>
            </a:r>
          </a:p>
        </p:txBody>
      </p:sp>
    </p:spTree>
    <p:extLst>
      <p:ext uri="{BB962C8B-B14F-4D97-AF65-F5344CB8AC3E}">
        <p14:creationId xmlns:p14="http://schemas.microsoft.com/office/powerpoint/2010/main" val="297262903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2183116" y="5471294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7" y="0"/>
                </a:moveTo>
                <a:lnTo>
                  <a:pt x="0" y="0"/>
                </a:lnTo>
                <a:lnTo>
                  <a:pt x="0" y="8861527"/>
                </a:lnTo>
                <a:lnTo>
                  <a:pt x="4323687" y="8861527"/>
                </a:lnTo>
                <a:lnTo>
                  <a:pt x="432368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2667000" y="3027510"/>
            <a:ext cx="13277104" cy="2170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36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Thursday, April 2nd, 10 am - 3 pm at the FSS Library.</a:t>
            </a:r>
          </a:p>
          <a:p>
            <a:pPr algn="ctr">
              <a:lnSpc>
                <a:spcPct val="150000"/>
              </a:lnSpc>
            </a:pPr>
            <a:r>
              <a:rPr lang="en-CA" sz="36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(Right before Good Friday)</a:t>
            </a:r>
          </a:p>
          <a:p>
            <a:pPr algn="l">
              <a:lnSpc>
                <a:spcPct val="150000"/>
              </a:lnSpc>
            </a:pPr>
            <a:endParaRPr lang="en-US" sz="2500" dirty="0">
              <a:solidFill>
                <a:srgbClr val="103D3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801095" y="1954849"/>
            <a:ext cx="964062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TIME AND LOCATION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14994835" y="7186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0" y="0"/>
                </a:lnTo>
                <a:lnTo>
                  <a:pt x="2443010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207245" y="89482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0" y="0"/>
                </a:lnTo>
                <a:lnTo>
                  <a:pt x="2443010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0D83E08-4971-EDAB-9ADE-391411041263}"/>
              </a:ext>
            </a:extLst>
          </p:cNvPr>
          <p:cNvSpPr txBox="1"/>
          <p:nvPr/>
        </p:nvSpPr>
        <p:spPr>
          <a:xfrm>
            <a:off x="2791717" y="5289366"/>
            <a:ext cx="964062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PARTICIPANTS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DB78B5B-2360-307D-811C-B1F3DC6CBA52}"/>
              </a:ext>
            </a:extLst>
          </p:cNvPr>
          <p:cNvSpPr txBox="1"/>
          <p:nvPr/>
        </p:nvSpPr>
        <p:spPr>
          <a:xfrm>
            <a:off x="2505448" y="6562617"/>
            <a:ext cx="13277104" cy="1754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54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15</a:t>
            </a:r>
          </a:p>
          <a:p>
            <a:pPr algn="l">
              <a:lnSpc>
                <a:spcPct val="150000"/>
              </a:lnSpc>
            </a:pPr>
            <a:endParaRPr lang="en-US" sz="2500" dirty="0">
              <a:solidFill>
                <a:srgbClr val="103D3E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14389479" y="-1591421"/>
            <a:ext cx="2556801" cy="5240242"/>
          </a:xfrm>
          <a:custGeom>
            <a:avLst/>
            <a:gdLst/>
            <a:ahLst/>
            <a:cxnLst/>
            <a:rect l="l" t="t" r="r" b="b"/>
            <a:pathLst>
              <a:path w="2556801" h="5240242">
                <a:moveTo>
                  <a:pt x="0" y="5240242"/>
                </a:moveTo>
                <a:lnTo>
                  <a:pt x="2556801" y="5240242"/>
                </a:lnTo>
                <a:lnTo>
                  <a:pt x="2556801" y="0"/>
                </a:lnTo>
                <a:lnTo>
                  <a:pt x="0" y="0"/>
                </a:lnTo>
                <a:lnTo>
                  <a:pt x="0" y="524024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4323685" y="1878476"/>
            <a:ext cx="964062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BUDGET</a:t>
            </a:r>
          </a:p>
        </p:txBody>
      </p:sp>
      <p:sp>
        <p:nvSpPr>
          <p:cNvPr id="6" name="Freeform 6"/>
          <p:cNvSpPr/>
          <p:nvPr/>
        </p:nvSpPr>
        <p:spPr>
          <a:xfrm rot="-5400000" flipH="1" flipV="1">
            <a:off x="-2789801" y="5146825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6" y="8861526"/>
                </a:moveTo>
                <a:lnTo>
                  <a:pt x="0" y="8861526"/>
                </a:lnTo>
                <a:lnTo>
                  <a:pt x="0" y="0"/>
                </a:lnTo>
                <a:lnTo>
                  <a:pt x="4323686" y="0"/>
                </a:lnTo>
                <a:lnTo>
                  <a:pt x="4323686" y="886152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932297" y="7186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1" y="0"/>
                </a:lnTo>
                <a:lnTo>
                  <a:pt x="2443011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4912692" y="89482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1" y="0"/>
                </a:lnTo>
                <a:lnTo>
                  <a:pt x="2443011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D222C9-1BD0-638D-3EBB-74634267F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99" y="3467100"/>
            <a:ext cx="8686800" cy="65151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595" y="2273048"/>
            <a:ext cx="87668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600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LIBRARIANS INVITED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17132" y="3130592"/>
            <a:ext cx="15361268" cy="4263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Thomas Rouleau (Copyright Librarian)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Emma Garlock (</a:t>
            </a:r>
            <a:r>
              <a:rPr lang="en-CA" sz="36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Research Librarian (Health Sciences and Medicine)</a:t>
            </a:r>
            <a:endParaRPr lang="en-US" sz="3600" dirty="0">
              <a:solidFill>
                <a:srgbClr val="103D3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Peter Farrell (</a:t>
            </a:r>
            <a:r>
              <a:rPr lang="en-CA" sz="36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Research Librarian (Science and Engineering)</a:t>
            </a:r>
            <a:endParaRPr lang="en-US" sz="3600" dirty="0">
              <a:solidFill>
                <a:srgbClr val="103D3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rPr>
              <a:t>Mathieu Cloutier (Digital Literacy Librarian)</a:t>
            </a:r>
          </a:p>
        </p:txBody>
      </p:sp>
      <p:sp>
        <p:nvSpPr>
          <p:cNvPr id="4" name="Freeform 4"/>
          <p:cNvSpPr/>
          <p:nvPr/>
        </p:nvSpPr>
        <p:spPr>
          <a:xfrm rot="-5400000" flipH="1">
            <a:off x="12183116" y="5471294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7" y="0"/>
                </a:moveTo>
                <a:lnTo>
                  <a:pt x="0" y="0"/>
                </a:lnTo>
                <a:lnTo>
                  <a:pt x="0" y="8861527"/>
                </a:lnTo>
                <a:lnTo>
                  <a:pt x="4323687" y="8861527"/>
                </a:lnTo>
                <a:lnTo>
                  <a:pt x="432368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5400000">
            <a:off x="1317207" y="-1603011"/>
            <a:ext cx="2048989" cy="4683404"/>
          </a:xfrm>
          <a:custGeom>
            <a:avLst/>
            <a:gdLst/>
            <a:ahLst/>
            <a:cxnLst/>
            <a:rect l="l" t="t" r="r" b="b"/>
            <a:pathLst>
              <a:path w="2048989" h="4683404">
                <a:moveTo>
                  <a:pt x="0" y="0"/>
                </a:moveTo>
                <a:lnTo>
                  <a:pt x="2048990" y="0"/>
                </a:lnTo>
                <a:lnTo>
                  <a:pt x="2048990" y="4683404"/>
                </a:lnTo>
                <a:lnTo>
                  <a:pt x="0" y="4683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4994835" y="7186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0" y="0"/>
                </a:lnTo>
                <a:lnTo>
                  <a:pt x="2443010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207245" y="8948237"/>
            <a:ext cx="2443010" cy="620127"/>
          </a:xfrm>
          <a:custGeom>
            <a:avLst/>
            <a:gdLst/>
            <a:ahLst/>
            <a:cxnLst/>
            <a:rect l="l" t="t" r="r" b="b"/>
            <a:pathLst>
              <a:path w="2443010" h="620127">
                <a:moveTo>
                  <a:pt x="0" y="0"/>
                </a:moveTo>
                <a:lnTo>
                  <a:pt x="2443010" y="0"/>
                </a:lnTo>
                <a:lnTo>
                  <a:pt x="2443010" y="620126"/>
                </a:lnTo>
                <a:lnTo>
                  <a:pt x="0" y="620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18912" y="4773302"/>
            <a:ext cx="4919288" cy="190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6000" b="1" dirty="0">
                <a:solidFill>
                  <a:srgbClr val="103D3E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MATERIALS &amp; ACTIVITIES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-302916" y="-358608"/>
            <a:ext cx="5511294" cy="5502108"/>
          </a:xfrm>
          <a:custGeom>
            <a:avLst/>
            <a:gdLst/>
            <a:ahLst/>
            <a:cxnLst/>
            <a:rect l="l" t="t" r="r" b="b"/>
            <a:pathLst>
              <a:path w="5511294" h="5502108">
                <a:moveTo>
                  <a:pt x="0" y="5502108"/>
                </a:moveTo>
                <a:lnTo>
                  <a:pt x="5511294" y="5502108"/>
                </a:lnTo>
                <a:lnTo>
                  <a:pt x="5511294" y="0"/>
                </a:lnTo>
                <a:lnTo>
                  <a:pt x="0" y="0"/>
                </a:lnTo>
                <a:lnTo>
                  <a:pt x="0" y="550210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 rot="-5400000" flipH="1">
            <a:off x="-3302740" y="5321345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6" y="0"/>
                </a:moveTo>
                <a:lnTo>
                  <a:pt x="0" y="0"/>
                </a:lnTo>
                <a:lnTo>
                  <a:pt x="0" y="8861526"/>
                </a:lnTo>
                <a:lnTo>
                  <a:pt x="4323686" y="8861526"/>
                </a:lnTo>
                <a:lnTo>
                  <a:pt x="43236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CC340D3-1F7F-166B-B563-C3C88C1CC452}"/>
              </a:ext>
            </a:extLst>
          </p:cNvPr>
          <p:cNvGrpSpPr/>
          <p:nvPr/>
        </p:nvGrpSpPr>
        <p:grpSpPr>
          <a:xfrm>
            <a:off x="6781800" y="3162300"/>
            <a:ext cx="10924778" cy="5318359"/>
            <a:chOff x="6781800" y="2168698"/>
            <a:chExt cx="10924778" cy="5318359"/>
          </a:xfrm>
        </p:grpSpPr>
        <p:sp>
          <p:nvSpPr>
            <p:cNvPr id="2" name="TextBox 2"/>
            <p:cNvSpPr txBox="1"/>
            <p:nvPr/>
          </p:nvSpPr>
          <p:spPr>
            <a:xfrm>
              <a:off x="6781800" y="2168698"/>
              <a:ext cx="10924778" cy="959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65" lvl="1" indent="-259082" algn="l">
                <a:lnSpc>
                  <a:spcPts val="3864"/>
                </a:lnSpc>
                <a:buFont typeface="Arial"/>
                <a:buChar char="•"/>
              </a:pPr>
              <a:r>
                <a:rPr lang="en-US" sz="2800" dirty="0">
                  <a:solidFill>
                    <a:srgbClr val="103D3E"/>
                  </a:solidFill>
                  <a:latin typeface="Inter"/>
                  <a:ea typeface="Inter"/>
                  <a:cs typeface="Inter"/>
                  <a:sym typeface="Inter"/>
                </a:rPr>
                <a:t>A Survey (FR &amp; EN, Online &amp; Paper Copies, Tim Hortons Gift Card)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781800" y="3325533"/>
              <a:ext cx="10668000" cy="14477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65" lvl="1" indent="-259082" algn="l">
                <a:lnSpc>
                  <a:spcPts val="3864"/>
                </a:lnSpc>
                <a:buFont typeface="Arial"/>
                <a:buChar char="•"/>
              </a:pPr>
              <a:r>
                <a:rPr lang="en-CA" sz="2800" dirty="0">
                  <a:solidFill>
                    <a:srgbClr val="103D3E"/>
                  </a:solidFill>
                  <a:latin typeface="Inter"/>
                  <a:ea typeface="Inter"/>
                  <a:cs typeface="Inter"/>
                  <a:sym typeface="Inter"/>
                </a:rPr>
                <a:t>Reference sheets about the platforms available for testing: Scopus AI, </a:t>
              </a:r>
              <a:r>
                <a:rPr lang="en-CA" sz="2800" dirty="0" err="1">
                  <a:solidFill>
                    <a:srgbClr val="103D3E"/>
                  </a:solidFill>
                  <a:latin typeface="Inter"/>
                  <a:ea typeface="Inter"/>
                  <a:cs typeface="Inter"/>
                  <a:sym typeface="Inter"/>
                </a:rPr>
                <a:t>WoS</a:t>
              </a:r>
              <a:r>
                <a:rPr lang="en-CA" sz="2800" dirty="0">
                  <a:solidFill>
                    <a:srgbClr val="103D3E"/>
                  </a:solidFill>
                  <a:latin typeface="Inter"/>
                  <a:ea typeface="Inter"/>
                  <a:cs typeface="Inter"/>
                  <a:sym typeface="Inter"/>
                </a:rPr>
                <a:t> AI Research Assistant, Microsoft Copilot, Research Rabbit, Elicit and Notebook LM </a:t>
              </a:r>
              <a:endParaRPr lang="en-US" sz="28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799943" y="5376490"/>
              <a:ext cx="8711364" cy="959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5" lvl="1" indent="-259082" algn="l">
                <a:lnSpc>
                  <a:spcPts val="3864"/>
                </a:lnSpc>
                <a:buFont typeface="Arial"/>
                <a:buChar char="•"/>
              </a:pPr>
              <a:r>
                <a:rPr lang="en-CA" sz="2800" dirty="0">
                  <a:solidFill>
                    <a:srgbClr val="103D3E"/>
                  </a:solidFill>
                  <a:latin typeface="Inter"/>
                  <a:ea typeface="Inter"/>
                  <a:cs typeface="Inter"/>
                  <a:sym typeface="Inter"/>
                </a:rPr>
                <a:t>A list of topics for students to test the tools (FR &amp; EN) </a:t>
              </a:r>
              <a:endParaRPr lang="en-US" sz="28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C5A7ABF2-4BBE-087F-7F20-410D4E2BDCA3}"/>
                </a:ext>
              </a:extLst>
            </p:cNvPr>
            <p:cNvSpPr txBox="1"/>
            <p:nvPr/>
          </p:nvSpPr>
          <p:spPr>
            <a:xfrm>
              <a:off x="6781800" y="6527371"/>
              <a:ext cx="8711364" cy="959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5" lvl="1" indent="-259082" algn="l">
                <a:lnSpc>
                  <a:spcPts val="3864"/>
                </a:lnSpc>
                <a:buFont typeface="Arial"/>
                <a:buChar char="•"/>
              </a:pPr>
              <a:r>
                <a:rPr lang="en-CA" sz="2800" dirty="0">
                  <a:solidFill>
                    <a:srgbClr val="103D3E"/>
                  </a:solidFill>
                  <a:latin typeface="Inter"/>
                  <a:ea typeface="Inter"/>
                  <a:cs typeface="Inter"/>
                  <a:sym typeface="Inter"/>
                </a:rPr>
                <a:t>A whiteboard activity, but we only collected 1 note </a:t>
              </a:r>
              <a:endParaRPr lang="en-US" sz="2800" dirty="0">
                <a:solidFill>
                  <a:srgbClr val="103D3E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36E5F-2E5B-3A71-8E4B-8AAA5E992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218F299D-7763-ACDC-5193-60541A143DDB}"/>
              </a:ext>
            </a:extLst>
          </p:cNvPr>
          <p:cNvSpPr txBox="1"/>
          <p:nvPr/>
        </p:nvSpPr>
        <p:spPr>
          <a:xfrm>
            <a:off x="1518912" y="4773302"/>
            <a:ext cx="4919288" cy="190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MATERIALS &amp; ACTIVITIES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B30F0BD-E6B7-D59D-7FC6-91E4C6C1CB8E}"/>
              </a:ext>
            </a:extLst>
          </p:cNvPr>
          <p:cNvSpPr/>
          <p:nvPr/>
        </p:nvSpPr>
        <p:spPr>
          <a:xfrm flipV="1">
            <a:off x="-302916" y="-358608"/>
            <a:ext cx="5511294" cy="5502108"/>
          </a:xfrm>
          <a:custGeom>
            <a:avLst/>
            <a:gdLst/>
            <a:ahLst/>
            <a:cxnLst/>
            <a:rect l="l" t="t" r="r" b="b"/>
            <a:pathLst>
              <a:path w="5511294" h="5502108">
                <a:moveTo>
                  <a:pt x="0" y="5502108"/>
                </a:moveTo>
                <a:lnTo>
                  <a:pt x="5511294" y="5502108"/>
                </a:lnTo>
                <a:lnTo>
                  <a:pt x="5511294" y="0"/>
                </a:lnTo>
                <a:lnTo>
                  <a:pt x="0" y="0"/>
                </a:lnTo>
                <a:lnTo>
                  <a:pt x="0" y="550210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2D87BBC-6162-72AD-D257-3943CEA4637E}"/>
              </a:ext>
            </a:extLst>
          </p:cNvPr>
          <p:cNvSpPr/>
          <p:nvPr/>
        </p:nvSpPr>
        <p:spPr>
          <a:xfrm rot="-5400000" flipH="1">
            <a:off x="-3302740" y="5321345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6" y="0"/>
                </a:moveTo>
                <a:lnTo>
                  <a:pt x="0" y="0"/>
                </a:lnTo>
                <a:lnTo>
                  <a:pt x="0" y="8861526"/>
                </a:lnTo>
                <a:lnTo>
                  <a:pt x="4323686" y="8861526"/>
                </a:lnTo>
                <a:lnTo>
                  <a:pt x="43236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9432703-BCE7-4945-E916-E4F4935E038A}"/>
              </a:ext>
            </a:extLst>
          </p:cNvPr>
          <p:cNvSpPr txBox="1"/>
          <p:nvPr/>
        </p:nvSpPr>
        <p:spPr>
          <a:xfrm>
            <a:off x="4114800" y="894443"/>
            <a:ext cx="13972778" cy="471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3" marR="0" lvl="1" algn="ctr" defTabSz="914400" rtl="0" eaLnBrk="1" fontAlgn="auto" latinLnBrk="0" hangingPunct="1">
              <a:lnSpc>
                <a:spcPts val="386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A Survey (FR and En, Online and Paper Copies, Tim Hortons Gift Card)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17FAAF7-1AE7-AA78-66E9-210C0CC5F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2273622"/>
            <a:ext cx="5629275" cy="75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0010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9711D8-3247-08AC-34E2-870574972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F1DACC4F-7634-3F7E-EA3A-1DFA1F9C63C4}"/>
              </a:ext>
            </a:extLst>
          </p:cNvPr>
          <p:cNvSpPr txBox="1"/>
          <p:nvPr/>
        </p:nvSpPr>
        <p:spPr>
          <a:xfrm>
            <a:off x="1518912" y="4773302"/>
            <a:ext cx="4919288" cy="190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Playfair Display Bold"/>
                <a:ea typeface="Playfair Display Bold"/>
                <a:cs typeface="Playfair Display Bold"/>
                <a:sym typeface="Playfair Display Bold"/>
              </a:rPr>
              <a:t>MATERIALS &amp; ACTIVITIES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698C11F-59C3-0A36-7516-4BA9DEE609C1}"/>
              </a:ext>
            </a:extLst>
          </p:cNvPr>
          <p:cNvSpPr/>
          <p:nvPr/>
        </p:nvSpPr>
        <p:spPr>
          <a:xfrm flipV="1">
            <a:off x="-302916" y="-358608"/>
            <a:ext cx="5511294" cy="5502108"/>
          </a:xfrm>
          <a:custGeom>
            <a:avLst/>
            <a:gdLst/>
            <a:ahLst/>
            <a:cxnLst/>
            <a:rect l="l" t="t" r="r" b="b"/>
            <a:pathLst>
              <a:path w="5511294" h="5502108">
                <a:moveTo>
                  <a:pt x="0" y="5502108"/>
                </a:moveTo>
                <a:lnTo>
                  <a:pt x="5511294" y="5502108"/>
                </a:lnTo>
                <a:lnTo>
                  <a:pt x="5511294" y="0"/>
                </a:lnTo>
                <a:lnTo>
                  <a:pt x="0" y="0"/>
                </a:lnTo>
                <a:lnTo>
                  <a:pt x="0" y="550210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A67E4D6-DC70-7015-38FF-B162B73E259E}"/>
              </a:ext>
            </a:extLst>
          </p:cNvPr>
          <p:cNvSpPr/>
          <p:nvPr/>
        </p:nvSpPr>
        <p:spPr>
          <a:xfrm rot="-5400000" flipH="1">
            <a:off x="-3302740" y="5321345"/>
            <a:ext cx="4323686" cy="8861526"/>
          </a:xfrm>
          <a:custGeom>
            <a:avLst/>
            <a:gdLst/>
            <a:ahLst/>
            <a:cxnLst/>
            <a:rect l="l" t="t" r="r" b="b"/>
            <a:pathLst>
              <a:path w="4323686" h="8861526">
                <a:moveTo>
                  <a:pt x="4323686" y="0"/>
                </a:moveTo>
                <a:lnTo>
                  <a:pt x="0" y="0"/>
                </a:lnTo>
                <a:lnTo>
                  <a:pt x="0" y="8861526"/>
                </a:lnTo>
                <a:lnTo>
                  <a:pt x="4323686" y="8861526"/>
                </a:lnTo>
                <a:lnTo>
                  <a:pt x="43236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D9DF3-4CCB-7A8D-F343-881D35D13184}"/>
              </a:ext>
            </a:extLst>
          </p:cNvPr>
          <p:cNvSpPr txBox="1"/>
          <p:nvPr/>
        </p:nvSpPr>
        <p:spPr>
          <a:xfrm>
            <a:off x="6781800" y="723900"/>
            <a:ext cx="10668000" cy="471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3" marR="0" lvl="1" algn="ctr" defTabSz="914400" rtl="0" eaLnBrk="1" fontAlgn="auto" latinLnBrk="0" hangingPunct="1">
              <a:lnSpc>
                <a:spcPts val="386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103D3E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Reference sheets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03D3E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46EA2B-D3E9-F4AF-994A-DCD93DCC0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1050" y="293130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3084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396</Words>
  <Application>Microsoft Office PowerPoint</Application>
  <PresentationFormat>Custom</PresentationFormat>
  <Paragraphs>60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Inter</vt:lpstr>
      <vt:lpstr>Calibri</vt:lpstr>
      <vt:lpstr>Playfair Display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Emily Gusba</dc:creator>
  <cp:lastModifiedBy>Emily Gusba</cp:lastModifiedBy>
  <cp:revision>29</cp:revision>
  <dcterms:created xsi:type="dcterms:W3CDTF">2006-08-16T00:00:00Z</dcterms:created>
  <dcterms:modified xsi:type="dcterms:W3CDTF">2026-05-13T19:16:30Z</dcterms:modified>
  <dc:identifier>DAHHhISZMgI</dc:identifier>
</cp:coreProperties>
</file>