
<file path=[Content_Types].xml><?xml version="1.0" encoding="utf-8"?>
<Types xmlns="http://schemas.openxmlformats.org/package/2006/content-types">
  <Default Extension="jpg" ContentType="image/pn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4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71" r:id="rId4"/>
    <p:sldId id="272" r:id="rId5"/>
    <p:sldId id="273" r:id="rId6"/>
    <p:sldId id="274" r:id="rId7"/>
    <p:sldId id="275" r:id="rId8"/>
  </p:sldIdLst>
  <p:sldSz cx="12192000" cy="6858000"/>
  <p:notesSz cx="7023100" cy="9309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hilibert, Tracey" initials="PT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B84E"/>
    <a:srgbClr val="D1E00E"/>
    <a:srgbClr val="02205F"/>
    <a:srgbClr val="FFFFFF"/>
    <a:srgbClr val="D9D9D9"/>
    <a:srgbClr val="000000"/>
    <a:srgbClr val="233A74"/>
    <a:srgbClr val="152750"/>
    <a:srgbClr val="323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E195CF-5DF3-4FCF-A606-5E9627A556FA}" v="2811" dt="2026-05-13T12:05:03.5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488" autoAdjust="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B1E19B-2DF7-4095-9DAD-C0D6E6496FF6}" type="datetimeFigureOut">
              <a:rPr lang="en-US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AB7F126-56FF-4D93-9CD6-1DCCFA981C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19A8B6A-9E73-4E27-AA88-76AB96125DB8}" type="datetimeFigureOut">
              <a:rPr lang="en-US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58B0385-7845-45C5-B181-E6B358C3BB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82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8B0385-7845-45C5-B181-E6B358C3BBA8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45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79736-552B-C5C4-9026-B82BC6DE9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835394-C5B1-4CBA-BDCB-7AD7934EC6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8AAB0E-2BC8-4574-ED06-8356975585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E56D33-4BCA-980E-AF36-0A6177EE6C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8B0385-7845-45C5-B181-E6B358C3BBA8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219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A7E81-5EF6-E6A8-971D-37E8A731B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0B8F9B-4F9C-E2D7-9CE1-0399CA312A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E18017-93D9-3831-596B-B1D072348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3A3FA-A9EA-66F8-78B5-7C28BB8D45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8B0385-7845-45C5-B181-E6B358C3BBA8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16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B3272-A6F3-AA28-A477-B7129EB35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F06246-55EE-2703-EC9C-0E78142BA6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594446-413E-6B1C-7F17-B96B7882BE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0C076-91AB-8101-7299-21E3BE907B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8B0385-7845-45C5-B181-E6B358C3BBA8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26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7BFE3-F668-F4C5-ED58-D6FEA7318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1992DE-578F-0B28-50D6-DEE1E591C7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4B2B02-4F59-7B2F-8B1B-3CC05C294C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FCCB1-48E7-0431-C9BB-EE89A26963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8B0385-7845-45C5-B181-E6B358C3BBA8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91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84269-4C53-D5B0-B1F0-C9ECF6D80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54050C-13DC-73C2-AB2E-D03CB9D62C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D1C8CC-ED35-92F0-A074-48282A751B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ADF8F2-9DFE-3C93-9576-7516CFF0F7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8B0385-7845-45C5-B181-E6B358C3BBA8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23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sid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id="{98A6B0FC-715F-4D11-924B-8918C36C53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5200" y="1684800"/>
            <a:ext cx="10867200" cy="709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000">
                <a:solidFill>
                  <a:srgbClr val="02205F"/>
                </a:solidFill>
              </a:defRPr>
            </a:lvl1pPr>
          </a:lstStyle>
          <a:p>
            <a:r>
              <a:rPr lang="en-CA" noProof="0"/>
              <a:t>Click to add title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A69EC94-19AC-4747-9F10-62C681781DC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5200" y="2530800"/>
            <a:ext cx="10867200" cy="3407224"/>
          </a:xfrm>
          <a:prstGeom prst="rect">
            <a:avLst/>
          </a:prstGeom>
        </p:spPr>
        <p:txBody>
          <a:bodyPr/>
          <a:lstStyle>
            <a:lvl1pPr marL="285750" indent="-285750">
              <a:spcBef>
                <a:spcPts val="300"/>
              </a:spcBef>
              <a:spcAft>
                <a:spcPts val="300"/>
              </a:spcAft>
              <a:buClr>
                <a:srgbClr val="52ADD0"/>
              </a:buClr>
              <a:buSzPct val="140000"/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30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98800" indent="-228600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300"/>
              </a:spcBef>
              <a:spcAft>
                <a:spcPts val="300"/>
              </a:spcAft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2FF25A40-693D-4C40-90A3-E6F98B9CFFF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9402"/>
          <a:stretch/>
        </p:blipFill>
        <p:spPr>
          <a:xfrm>
            <a:off x="612000" y="0"/>
            <a:ext cx="846106" cy="1265424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E71BC6A-4664-4157-9659-D87CF00FC938}"/>
              </a:ext>
            </a:extLst>
          </p:cNvPr>
          <p:cNvCxnSpPr>
            <a:cxnSpLocks/>
          </p:cNvCxnSpPr>
          <p:nvPr userDrawn="1"/>
        </p:nvCxnSpPr>
        <p:spPr>
          <a:xfrm>
            <a:off x="828000" y="6042331"/>
            <a:ext cx="416235" cy="0"/>
          </a:xfrm>
          <a:prstGeom prst="line">
            <a:avLst/>
          </a:prstGeom>
          <a:ln w="57150">
            <a:solidFill>
              <a:srgbClr val="0220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B333EA7-51B5-4BA7-B47F-83411C86B02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715200" y="6181199"/>
            <a:ext cx="696000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 anchorCtr="0"/>
          <a:lstStyle/>
          <a:p>
            <a:pPr algn="ctr">
              <a:defRPr/>
            </a:pPr>
            <a:fld id="{5E2C13A1-CC6A-463B-988D-D5B36CDD407F}" type="slidenum">
              <a:rPr lang="en-CA" sz="1100" b="1" noProof="0" smtClean="0">
                <a:solidFill>
                  <a:srgbClr val="02205F"/>
                </a:solidFill>
                <a:latin typeface="Arial Black" panose="020B0A04020102020204" pitchFamily="34" charset="0"/>
              </a:rPr>
              <a:pPr algn="ctr">
                <a:defRPr/>
              </a:pPr>
              <a:t>‹#›</a:t>
            </a:fld>
            <a:endParaRPr lang="en-CA" sz="1100" noProof="0">
              <a:solidFill>
                <a:srgbClr val="02205F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2485CD3-37A6-4526-88CB-9D1FBD95BD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67200" y="6177600"/>
            <a:ext cx="6619200" cy="2628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100" cap="all" baseline="0">
                <a:solidFill>
                  <a:srgbClr val="02205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CA" noProof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6994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95BC8BC-1D9B-41D9-9F89-1230FB740392}"/>
              </a:ext>
            </a:extLst>
          </p:cNvPr>
          <p:cNvCxnSpPr/>
          <p:nvPr userDrawn="1"/>
        </p:nvCxnSpPr>
        <p:spPr>
          <a:xfrm>
            <a:off x="850901" y="6042331"/>
            <a:ext cx="14859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4946B028-2943-4C37-88D0-214A3C2E2E00}"/>
              </a:ext>
            </a:extLst>
          </p:cNvPr>
          <p:cNvSpPr/>
          <p:nvPr userDrawn="1"/>
        </p:nvSpPr>
        <p:spPr>
          <a:xfrm>
            <a:off x="-3" y="0"/>
            <a:ext cx="12192003" cy="11334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487813CF-7BEF-4370-BD2D-DF83BA83387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8000" y="246369"/>
            <a:ext cx="2693194" cy="60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02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sldNum="0" hdr="0" dt="0"/>
  <p:txStyles>
    <p:titleStyle>
      <a:lvl1pPr algn="l" defTabSz="457200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2900" b="1" kern="1200" baseline="0">
          <a:solidFill>
            <a:srgbClr val="233A7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0" marR="0" indent="0" algn="l" defTabSz="4572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charset="0"/>
        <a:buNone/>
        <a:tabLst/>
        <a:defRPr sz="1800" kern="1200">
          <a:solidFill>
            <a:srgbClr val="233A74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arl-gc.primo.exlibrisgroup.com/discovery/search?query=any,contains,311-2&amp;tab=SESSIONAL&amp;search_scope=SESSIONPAP&amp;sortby=rank&amp;vid=01CALP_INST:01CALP&amp;lang=en&amp;offset=0" TargetMode="External"/><Relationship Id="rId7" Type="http://schemas.openxmlformats.org/officeDocument/2006/relationships/image" Target="../media/image25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C4DE3-27D6-0377-108C-0384EBAF3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136" y="1516184"/>
            <a:ext cx="10867200" cy="11303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/>
              <a:t>Genie in a bottle?:</a:t>
            </a:r>
            <a:br>
              <a:rPr lang="en-US" sz="3100" dirty="0"/>
            </a:br>
            <a:r>
              <a:rPr lang="en-CA" b="0" dirty="0"/>
              <a:t>AI Generated metadata for digitized documents</a:t>
            </a:r>
            <a:br>
              <a:rPr lang="en-CA" dirty="0"/>
            </a:br>
            <a:br>
              <a:rPr lang="en-US" sz="2800" dirty="0"/>
            </a:br>
            <a:br>
              <a:rPr lang="en-CA" sz="2000" b="0" dirty="0"/>
            </a:br>
            <a:endParaRPr lang="en-CA" dirty="0"/>
          </a:p>
        </p:txBody>
      </p:sp>
      <p:sp>
        <p:nvSpPr>
          <p:cNvPr id="16" name="Text Placeholder 22">
            <a:extLst>
              <a:ext uri="{FF2B5EF4-FFF2-40B4-BE49-F238E27FC236}">
                <a16:creationId xmlns:a16="http://schemas.microsoft.com/office/drawing/2014/main" id="{B19DB1AF-F23B-D496-5FE9-014DFB92F9C6}"/>
              </a:ext>
            </a:extLst>
          </p:cNvPr>
          <p:cNvSpPr txBox="1">
            <a:spLocks/>
          </p:cNvSpPr>
          <p:nvPr/>
        </p:nvSpPr>
        <p:spPr>
          <a:xfrm>
            <a:off x="1586701" y="5555411"/>
            <a:ext cx="9292800" cy="793234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800" kern="1200">
                <a:solidFill>
                  <a:srgbClr val="233A74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000" dirty="0"/>
              <a:t>Tim Yale</a:t>
            </a:r>
          </a:p>
          <a:p>
            <a:r>
              <a:rPr lang="fr-CA" sz="2000" dirty="0"/>
              <a:t>Collection Access, Library of </a:t>
            </a:r>
            <a:r>
              <a:rPr lang="en-CA" sz="2000" dirty="0"/>
              <a:t>Parliament</a:t>
            </a:r>
          </a:p>
        </p:txBody>
      </p:sp>
      <p:pic>
        <p:nvPicPr>
          <p:cNvPr id="5" name="Graphic 4" descr="Genie Bottle outline">
            <a:extLst>
              <a:ext uri="{FF2B5EF4-FFF2-40B4-BE49-F238E27FC236}">
                <a16:creationId xmlns:a16="http://schemas.microsoft.com/office/drawing/2014/main" id="{60C9B724-D118-FB5A-C5AA-31EE64404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743" y="2330550"/>
            <a:ext cx="2115963" cy="2115963"/>
          </a:xfrm>
          <a:prstGeom prst="rect">
            <a:avLst/>
          </a:prstGeom>
        </p:spPr>
      </p:pic>
      <p:pic>
        <p:nvPicPr>
          <p:cNvPr id="4" name="Graphic 3" descr="Contract with solid fill">
            <a:extLst>
              <a:ext uri="{FF2B5EF4-FFF2-40B4-BE49-F238E27FC236}">
                <a16:creationId xmlns:a16="http://schemas.microsoft.com/office/drawing/2014/main" id="{1FF1A935-F437-E6D0-E095-C2E87A159A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914906" y="2514600"/>
            <a:ext cx="914400" cy="914400"/>
          </a:xfrm>
          <a:prstGeom prst="rect">
            <a:avLst/>
          </a:prstGeom>
        </p:spPr>
      </p:pic>
      <p:pic>
        <p:nvPicPr>
          <p:cNvPr id="7" name="Graphic 6" descr="Binary outline">
            <a:extLst>
              <a:ext uri="{FF2B5EF4-FFF2-40B4-BE49-F238E27FC236}">
                <a16:creationId xmlns:a16="http://schemas.microsoft.com/office/drawing/2014/main" id="{FF838301-FEA9-28FF-F2EA-F8DA35F8F4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000506" y="122165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19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EFE5D-ABA1-45B7-AE6E-2EBE554CC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991" y="1537752"/>
            <a:ext cx="3538748" cy="709200"/>
          </a:xfrm>
        </p:spPr>
        <p:txBody>
          <a:bodyPr/>
          <a:lstStyle/>
          <a:p>
            <a:r>
              <a:rPr lang="en-US" i="1" dirty="0"/>
              <a:t>Context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CD67C1-7E29-4EC7-A443-44BC4EB059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298566" y="2347899"/>
            <a:ext cx="8571372" cy="1395965"/>
          </a:xfrm>
        </p:spPr>
        <p:txBody>
          <a:bodyPr/>
          <a:lstStyle/>
          <a:p>
            <a:r>
              <a:rPr lang="en-US" dirty="0"/>
              <a:t>What do you want AI to do for you and your metadata?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Plenty of new AI tools out there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Library of Parliament is committed to experimenting with new ways of generating metadata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fr-CA" dirty="0"/>
          </a:p>
          <a:p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457200" lvl="1" indent="0">
              <a:buNone/>
            </a:pPr>
            <a:endParaRPr lang="fr-CA" sz="1400" dirty="0"/>
          </a:p>
          <a:p>
            <a:pPr lvl="1"/>
            <a:endParaRPr lang="fr-CA" dirty="0"/>
          </a:p>
        </p:txBody>
      </p:sp>
      <p:pic>
        <p:nvPicPr>
          <p:cNvPr id="5" name="Graphic 4" descr="Dandelion outline">
            <a:extLst>
              <a:ext uri="{FF2B5EF4-FFF2-40B4-BE49-F238E27FC236}">
                <a16:creationId xmlns:a16="http://schemas.microsoft.com/office/drawing/2014/main" id="{8D47B4A3-4B0D-11CB-7068-6802BE6596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37298" y="1080552"/>
            <a:ext cx="1213450" cy="1213450"/>
          </a:xfrm>
          <a:prstGeom prst="rect">
            <a:avLst/>
          </a:prstGeom>
        </p:spPr>
      </p:pic>
      <p:pic>
        <p:nvPicPr>
          <p:cNvPr id="7" name="Graphic 6" descr="Test Dummy outline">
            <a:extLst>
              <a:ext uri="{FF2B5EF4-FFF2-40B4-BE49-F238E27FC236}">
                <a16:creationId xmlns:a16="http://schemas.microsoft.com/office/drawing/2014/main" id="{1350E4F7-5164-F268-3045-30ADD7E3D1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90317" y="4523742"/>
            <a:ext cx="1253706" cy="1253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0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687CF-7A7B-ED9C-4237-CE3485A6A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E9E4B-232D-2091-3457-4DA1CD78F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919" y="981203"/>
            <a:ext cx="3538748" cy="709200"/>
          </a:xfrm>
        </p:spPr>
        <p:txBody>
          <a:bodyPr/>
          <a:lstStyle/>
          <a:p>
            <a:r>
              <a:rPr lang="en-US" sz="2400" i="1" dirty="0" err="1"/>
              <a:t>Seeklight</a:t>
            </a:r>
            <a:endParaRPr lang="en-US" sz="2400" i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41E420-D096-3927-4C7F-90D614C2008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5600" y="2253008"/>
            <a:ext cx="8571372" cy="3355855"/>
          </a:xfrm>
        </p:spPr>
        <p:txBody>
          <a:bodyPr/>
          <a:lstStyle/>
          <a:p>
            <a:r>
              <a:rPr lang="en-US" dirty="0"/>
              <a:t>JSTOR product</a:t>
            </a:r>
          </a:p>
          <a:p>
            <a:r>
              <a:rPr lang="en-US" dirty="0"/>
              <a:t>Uses multiple commercial AI’s to perform different processes on submitted files based on what each is “best at”</a:t>
            </a:r>
          </a:p>
          <a:p>
            <a:r>
              <a:rPr lang="en-US" dirty="0"/>
              <a:t>Conceived for use with existing archival collections</a:t>
            </a:r>
          </a:p>
          <a:p>
            <a:r>
              <a:rPr lang="en-US" dirty="0"/>
              <a:t>Generates metadata and transcripts from handwritten text</a:t>
            </a:r>
          </a:p>
          <a:p>
            <a:r>
              <a:rPr lang="en-US" dirty="0"/>
              <a:t>Describes images</a:t>
            </a:r>
          </a:p>
          <a:p>
            <a:r>
              <a:rPr lang="en-US" dirty="0"/>
              <a:t>Processes files in bulk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fr-CA" dirty="0"/>
          </a:p>
          <a:p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457200" lvl="1" indent="0">
              <a:buNone/>
            </a:pPr>
            <a:endParaRPr lang="fr-CA" sz="1400" dirty="0"/>
          </a:p>
          <a:p>
            <a:pPr lvl="1"/>
            <a:endParaRPr lang="fr-CA" dirty="0"/>
          </a:p>
        </p:txBody>
      </p:sp>
      <p:pic>
        <p:nvPicPr>
          <p:cNvPr id="5" name="Graphic 4" descr="Sparkler outline">
            <a:extLst>
              <a:ext uri="{FF2B5EF4-FFF2-40B4-BE49-F238E27FC236}">
                <a16:creationId xmlns:a16="http://schemas.microsoft.com/office/drawing/2014/main" id="{5539C62A-CA89-7194-4081-98CF3A7AD7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2719" y="3079630"/>
            <a:ext cx="1025254" cy="1025254"/>
          </a:xfrm>
          <a:prstGeom prst="rect">
            <a:avLst/>
          </a:prstGeom>
        </p:spPr>
      </p:pic>
      <p:pic>
        <p:nvPicPr>
          <p:cNvPr id="7" name="Graphic 6" descr="Flashlight outline">
            <a:extLst>
              <a:ext uri="{FF2B5EF4-FFF2-40B4-BE49-F238E27FC236}">
                <a16:creationId xmlns:a16="http://schemas.microsoft.com/office/drawing/2014/main" id="{74873DDE-F099-AE37-2769-DFF2CCB510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4022791">
            <a:off x="4466602" y="329454"/>
            <a:ext cx="1303497" cy="1303497"/>
          </a:xfrm>
          <a:prstGeom prst="rect">
            <a:avLst/>
          </a:prstGeom>
        </p:spPr>
      </p:pic>
      <p:pic>
        <p:nvPicPr>
          <p:cNvPr id="6" name="Picture 5" descr="Screenshot of software application Seeklight">
            <a:extLst>
              <a:ext uri="{FF2B5EF4-FFF2-40B4-BE49-F238E27FC236}">
                <a16:creationId xmlns:a16="http://schemas.microsoft.com/office/drawing/2014/main" id="{072E963A-251B-083A-DF06-1578DCBB66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87395" y="4013817"/>
            <a:ext cx="4566249" cy="21576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1192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A9F35-E905-59D6-0368-840CEF7A0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9BFFD-C31B-BBB4-6F4A-BA667388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904" y="1063299"/>
            <a:ext cx="3538748" cy="709200"/>
          </a:xfrm>
        </p:spPr>
        <p:txBody>
          <a:bodyPr/>
          <a:lstStyle/>
          <a:p>
            <a:r>
              <a:rPr lang="en-US" i="1" dirty="0"/>
              <a:t>LoP test case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76F2A-03DA-BEF6-FAF2-3AD3577FD3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79057" y="2623944"/>
            <a:ext cx="8571372" cy="2461558"/>
          </a:xfrm>
        </p:spPr>
        <p:txBody>
          <a:bodyPr/>
          <a:lstStyle/>
          <a:p>
            <a:r>
              <a:rPr lang="en-US" dirty="0"/>
              <a:t>Historical Sessional papers – </a:t>
            </a:r>
            <a:r>
              <a:rPr lang="en-US" i="1" dirty="0"/>
              <a:t>Documents tabled by the House of Commons originally in print</a:t>
            </a:r>
          </a:p>
          <a:p>
            <a:r>
              <a:rPr lang="en-US" dirty="0"/>
              <a:t>Response to demand for documents in storage combined with ability to provide public access</a:t>
            </a:r>
          </a:p>
          <a:p>
            <a:r>
              <a:rPr lang="en-US" dirty="0"/>
              <a:t>Significant number of records already scanned but not described or available to clients. </a:t>
            </a:r>
          </a:p>
          <a:p>
            <a:r>
              <a:rPr lang="en-US" dirty="0"/>
              <a:t>Work in progress!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fr-CA" dirty="0"/>
          </a:p>
          <a:p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457200" lvl="1" indent="0">
              <a:buNone/>
            </a:pPr>
            <a:endParaRPr lang="fr-CA" sz="1400" dirty="0"/>
          </a:p>
          <a:p>
            <a:pPr lvl="1"/>
            <a:endParaRPr lang="fr-CA" dirty="0"/>
          </a:p>
        </p:txBody>
      </p:sp>
      <p:pic>
        <p:nvPicPr>
          <p:cNvPr id="5" name="Picture 4" descr="A document with writing on it&#10;&#10;AI-generated content may be incorrect.">
            <a:extLst>
              <a:ext uri="{FF2B5EF4-FFF2-40B4-BE49-F238E27FC236}">
                <a16:creationId xmlns:a16="http://schemas.microsoft.com/office/drawing/2014/main" id="{FB1CA77A-1B7D-D81D-D3C7-119B7F3684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8229" y="293222"/>
            <a:ext cx="1476375" cy="19050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" name="Picture 6" descr="A document with text on it&#10;&#10;AI-generated content may be incorrect.">
            <a:extLst>
              <a:ext uri="{FF2B5EF4-FFF2-40B4-BE49-F238E27FC236}">
                <a16:creationId xmlns:a16="http://schemas.microsoft.com/office/drawing/2014/main" id="{E421732B-0494-0D5B-1353-FA20CF527A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2241" y="4339544"/>
            <a:ext cx="1476375" cy="19050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38638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DC1B9-0342-9B86-6C6A-2A4ABB833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68613-0B17-398B-4A73-C370D5D0B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904" y="1063299"/>
            <a:ext cx="3538748" cy="709200"/>
          </a:xfrm>
        </p:spPr>
        <p:txBody>
          <a:bodyPr/>
          <a:lstStyle/>
          <a:p>
            <a:r>
              <a:rPr lang="en-US" i="1" dirty="0"/>
              <a:t>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36200-0CAB-AC0E-1255-D6789D4A675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5600" y="2253009"/>
            <a:ext cx="8571372" cy="3871746"/>
          </a:xfrm>
        </p:spPr>
        <p:txBody>
          <a:bodyPr/>
          <a:lstStyle/>
          <a:p>
            <a:r>
              <a:rPr lang="en-US" dirty="0"/>
              <a:t>Tool creates metadata in Dublin core XML format – needs transforming</a:t>
            </a:r>
          </a:p>
          <a:p>
            <a:endParaRPr lang="en-US" dirty="0"/>
          </a:p>
          <a:p>
            <a:r>
              <a:rPr lang="en-US" dirty="0"/>
              <a:t>Names can be extracted and listed but not authoritative </a:t>
            </a:r>
          </a:p>
          <a:p>
            <a:endParaRPr lang="en-US" dirty="0"/>
          </a:p>
          <a:p>
            <a:r>
              <a:rPr lang="en-US" dirty="0"/>
              <a:t>Subjects are generated but the results are vague</a:t>
            </a:r>
          </a:p>
          <a:p>
            <a:endParaRPr lang="en-US" dirty="0"/>
          </a:p>
          <a:p>
            <a:r>
              <a:rPr lang="en-US" dirty="0"/>
              <a:t>Very fast!  Large numbers of files possible</a:t>
            </a:r>
          </a:p>
          <a:p>
            <a:endParaRPr lang="en-US" dirty="0"/>
          </a:p>
          <a:p>
            <a:r>
              <a:rPr lang="en-US" dirty="0"/>
              <a:t>Significant process to make available in catalogue</a:t>
            </a:r>
          </a:p>
          <a:p>
            <a:endParaRPr lang="en-US" dirty="0"/>
          </a:p>
          <a:p>
            <a:r>
              <a:rPr lang="en-US" dirty="0"/>
              <a:t>Easily processed small backlog  - </a:t>
            </a:r>
            <a:r>
              <a:rPr lang="en-US" dirty="0">
                <a:hlinkClick r:id="rId3"/>
              </a:rPr>
              <a:t>Example documents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fr-CA" dirty="0"/>
          </a:p>
          <a:p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457200" lvl="1" indent="0">
              <a:buNone/>
            </a:pPr>
            <a:endParaRPr lang="fr-CA" sz="1400" dirty="0"/>
          </a:p>
          <a:p>
            <a:pPr lvl="1"/>
            <a:endParaRPr lang="fr-CA" dirty="0"/>
          </a:p>
        </p:txBody>
      </p:sp>
      <p:pic>
        <p:nvPicPr>
          <p:cNvPr id="5" name="Graphic 4" descr="Snake with solid fill">
            <a:extLst>
              <a:ext uri="{FF2B5EF4-FFF2-40B4-BE49-F238E27FC236}">
                <a16:creationId xmlns:a16="http://schemas.microsoft.com/office/drawing/2014/main" id="{0C924CD7-D34E-4BFD-0DC0-E69FCB6369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29199" y="1305838"/>
            <a:ext cx="1226015" cy="1226015"/>
          </a:xfrm>
          <a:prstGeom prst="rect">
            <a:avLst/>
          </a:prstGeom>
        </p:spPr>
      </p:pic>
      <p:pic>
        <p:nvPicPr>
          <p:cNvPr id="7" name="Graphic 6" descr="Rabbit outline">
            <a:extLst>
              <a:ext uri="{FF2B5EF4-FFF2-40B4-BE49-F238E27FC236}">
                <a16:creationId xmlns:a16="http://schemas.microsoft.com/office/drawing/2014/main" id="{5477A27E-C807-D4B8-14F5-E065A8A1E8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81667" y="4271514"/>
            <a:ext cx="1408981" cy="140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0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27767-5EB5-C249-DEC2-CEA24C7F4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63CEF-0466-3E78-9899-35E87E249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772" y="1063299"/>
            <a:ext cx="3538748" cy="709200"/>
          </a:xfrm>
        </p:spPr>
        <p:txBody>
          <a:bodyPr/>
          <a:lstStyle/>
          <a:p>
            <a:r>
              <a:rPr lang="en-US" i="1" dirty="0"/>
              <a:t>Conclusions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4DA23-2AF1-D394-7F05-6393C2633C7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5600" y="2253008"/>
            <a:ext cx="8571372" cy="2336245"/>
          </a:xfrm>
        </p:spPr>
        <p:txBody>
          <a:bodyPr/>
          <a:lstStyle/>
          <a:p>
            <a:r>
              <a:rPr lang="en-US" dirty="0"/>
              <a:t>Tool is interesting but better suited for other purposes</a:t>
            </a:r>
          </a:p>
          <a:p>
            <a:endParaRPr lang="en-US" dirty="0"/>
          </a:p>
          <a:p>
            <a:r>
              <a:rPr lang="en-US" dirty="0"/>
              <a:t>Speed of bulk processing is nice but better with a backlog</a:t>
            </a:r>
          </a:p>
          <a:p>
            <a:endParaRPr lang="en-US" dirty="0"/>
          </a:p>
          <a:p>
            <a:r>
              <a:rPr lang="en-US" dirty="0"/>
              <a:t>Biggest strength is in transcription</a:t>
            </a:r>
          </a:p>
          <a:p>
            <a:endParaRPr lang="en-US" dirty="0"/>
          </a:p>
          <a:p>
            <a:r>
              <a:rPr lang="en-US" dirty="0"/>
              <a:t>Lack of configurability limits institution specific outcomes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fr-CA" dirty="0"/>
          </a:p>
          <a:p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457200" lvl="1" indent="0">
              <a:buNone/>
            </a:pPr>
            <a:endParaRPr lang="fr-CA" sz="1400" dirty="0"/>
          </a:p>
          <a:p>
            <a:pPr lvl="1"/>
            <a:endParaRPr lang="fr-CA" dirty="0"/>
          </a:p>
        </p:txBody>
      </p:sp>
      <p:pic>
        <p:nvPicPr>
          <p:cNvPr id="5" name="Graphic 4" descr="Blueprint with solid fill">
            <a:extLst>
              <a:ext uri="{FF2B5EF4-FFF2-40B4-BE49-F238E27FC236}">
                <a16:creationId xmlns:a16="http://schemas.microsoft.com/office/drawing/2014/main" id="{D01510AC-F524-B556-AF82-F4812D442D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07902" y="1063299"/>
            <a:ext cx="1489494" cy="148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77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C6F4F-5C2F-D055-05C1-178FC9CA8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F8E9B-DE5F-6DD4-0AB4-E210414A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771" y="1063299"/>
            <a:ext cx="6623817" cy="709200"/>
          </a:xfrm>
        </p:spPr>
        <p:txBody>
          <a:bodyPr/>
          <a:lstStyle/>
          <a:p>
            <a:r>
              <a:rPr lang="en-US" i="1" dirty="0"/>
              <a:t>Considerations – What do we really want?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B9F72-9E90-F336-CB5E-1F57578A7F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5600" y="2253008"/>
            <a:ext cx="8571372" cy="3355855"/>
          </a:xfrm>
        </p:spPr>
        <p:txBody>
          <a:bodyPr/>
          <a:lstStyle/>
          <a:p>
            <a:r>
              <a:rPr lang="en-US" dirty="0"/>
              <a:t>Generation vs. Completion</a:t>
            </a:r>
          </a:p>
          <a:p>
            <a:endParaRPr lang="en-US" dirty="0"/>
          </a:p>
          <a:p>
            <a:r>
              <a:rPr lang="en-US" dirty="0"/>
              <a:t>Something vs. Nothing</a:t>
            </a:r>
          </a:p>
          <a:p>
            <a:endParaRPr lang="en-US" dirty="0"/>
          </a:p>
          <a:p>
            <a:r>
              <a:rPr lang="en-US" dirty="0"/>
              <a:t>Language</a:t>
            </a:r>
          </a:p>
          <a:p>
            <a:endParaRPr lang="en-US" dirty="0"/>
          </a:p>
          <a:p>
            <a:r>
              <a:rPr lang="en-US" dirty="0"/>
              <a:t>The Real Genie would be AI tools that are configurable to their </a:t>
            </a:r>
            <a:r>
              <a:rPr lang="en-US" u="sng" dirty="0"/>
              <a:t>needs</a:t>
            </a:r>
            <a:r>
              <a:rPr lang="en-US" dirty="0"/>
              <a:t> and that perform tasks that do not require </a:t>
            </a:r>
            <a:r>
              <a:rPr lang="en-US" u="sng" dirty="0"/>
              <a:t>judgement.  </a:t>
            </a:r>
          </a:p>
          <a:p>
            <a:endParaRPr lang="en-US" dirty="0"/>
          </a:p>
          <a:p>
            <a:r>
              <a:rPr lang="en-US" dirty="0"/>
              <a:t>Useful tools will require development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fr-CA" dirty="0"/>
          </a:p>
          <a:p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457200" lvl="1" indent="0">
              <a:buNone/>
            </a:pPr>
            <a:endParaRPr lang="fr-CA" sz="1400" dirty="0"/>
          </a:p>
          <a:p>
            <a:pPr lvl="1"/>
            <a:endParaRPr lang="fr-CA" dirty="0"/>
          </a:p>
        </p:txBody>
      </p:sp>
      <p:pic>
        <p:nvPicPr>
          <p:cNvPr id="5" name="Graphic 4" descr="Help with solid fill">
            <a:extLst>
              <a:ext uri="{FF2B5EF4-FFF2-40B4-BE49-F238E27FC236}">
                <a16:creationId xmlns:a16="http://schemas.microsoft.com/office/drawing/2014/main" id="{97E92644-1A44-DB33-9EBA-A161520545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72000" y="624427"/>
            <a:ext cx="1628581" cy="162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66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itle Slide">
  <a:themeElements>
    <a:clrScheme name="LOP Colour Palette">
      <a:dk1>
        <a:srgbClr val="000000"/>
      </a:dk1>
      <a:lt1>
        <a:srgbClr val="FFFFFF"/>
      </a:lt1>
      <a:dk2>
        <a:srgbClr val="02205F"/>
      </a:dk2>
      <a:lt2>
        <a:srgbClr val="D4EBF4"/>
      </a:lt2>
      <a:accent1>
        <a:srgbClr val="02205F"/>
      </a:accent1>
      <a:accent2>
        <a:srgbClr val="52ADD0"/>
      </a:accent2>
      <a:accent3>
        <a:srgbClr val="D9D9D9"/>
      </a:accent3>
      <a:accent4>
        <a:srgbClr val="D4EBF4"/>
      </a:accent4>
      <a:accent5>
        <a:srgbClr val="D0981B"/>
      </a:accent5>
      <a:accent6>
        <a:srgbClr val="595959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R-en NEW PPT" id="{0261B5B3-2516-4BA0-9BBA-A8111DDA239F}" vid="{BC5AA5B5-F7B5-4E0A-8D42-C1B9FAE7F1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presentation (simple version)-e</Template>
  <TotalTime>3434</TotalTime>
  <Words>284</Words>
  <Application>Microsoft Office PowerPoint</Application>
  <PresentationFormat>Widescreen</PresentationFormat>
  <Paragraphs>114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Wingdings</vt:lpstr>
      <vt:lpstr>Title Slide</vt:lpstr>
      <vt:lpstr>Genie in a bottle?: AI Generated metadata for digitized documents   </vt:lpstr>
      <vt:lpstr>Context</vt:lpstr>
      <vt:lpstr>Seeklight</vt:lpstr>
      <vt:lpstr>LoP test case</vt:lpstr>
      <vt:lpstr>Results</vt:lpstr>
      <vt:lpstr>Conclusions</vt:lpstr>
      <vt:lpstr>Considerations – What do we really want?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Yale, Timothy : LOP-BDP</dc:creator>
  <cp:lastModifiedBy>Yale, Timothy : LOP-BDP</cp:lastModifiedBy>
  <cp:revision>7</cp:revision>
  <cp:lastPrinted>2019-10-17T18:11:41Z</cp:lastPrinted>
  <dcterms:created xsi:type="dcterms:W3CDTF">2022-06-30T18:55:29Z</dcterms:created>
  <dcterms:modified xsi:type="dcterms:W3CDTF">2026-05-13T12:20:20Z</dcterms:modified>
</cp:coreProperties>
</file>