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odec Pro" panose="020B0604020202020204" charset="0"/>
      <p:regular r:id="rId15"/>
    </p:embeddedFont>
    <p:embeddedFont>
      <p:font typeface="Codec Pro Bold" panose="020B0604020202020204" charset="0"/>
      <p:regular r:id="rId16"/>
    </p:embeddedFont>
    <p:embeddedFont>
      <p:font typeface="Codec Pro Light" panose="020B0604020202020204" charset="0"/>
      <p:regular r:id="rId17"/>
    </p:embeddedFont>
    <p:embeddedFont>
      <p:font typeface="Codec Pro Ultra-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49395" autoAdjust="0"/>
  </p:normalViewPr>
  <p:slideViewPr>
    <p:cSldViewPr>
      <p:cViewPr varScale="1">
        <p:scale>
          <a:sx n="36" d="100"/>
          <a:sy n="36" d="100"/>
        </p:scale>
        <p:origin x="27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12.05.2026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by other means.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470554">
                <a:alpha val="100000"/>
              </a:srgbClr>
            </a:gs>
            <a:gs pos="33333">
              <a:srgbClr val="210554">
                <a:alpha val="100000"/>
              </a:srgbClr>
            </a:gs>
            <a:gs pos="66667">
              <a:srgbClr val="130554">
                <a:alpha val="100000"/>
              </a:srgbClr>
            </a:gs>
            <a:gs pos="100000">
              <a:srgbClr val="130554">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3197421" y="-1757387"/>
            <a:ext cx="7323792" cy="8229600"/>
          </a:xfrm>
          <a:custGeom>
            <a:avLst/>
            <a:gdLst/>
            <a:ahLst/>
            <a:cxnLst/>
            <a:rect l="l" t="t" r="r" b="b"/>
            <a:pathLst>
              <a:path w="7323792" h="8229600">
                <a:moveTo>
                  <a:pt x="0" y="0"/>
                </a:moveTo>
                <a:lnTo>
                  <a:pt x="7323792" y="0"/>
                </a:lnTo>
                <a:lnTo>
                  <a:pt x="7323792" y="8229600"/>
                </a:lnTo>
                <a:lnTo>
                  <a:pt x="0" y="82296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4043924" y="2571131"/>
            <a:ext cx="10200152" cy="2557759"/>
          </a:xfrm>
          <a:prstGeom prst="rect">
            <a:avLst/>
          </a:prstGeom>
        </p:spPr>
        <p:txBody>
          <a:bodyPr lIns="0" tIns="0" rIns="0" bIns="0" rtlCol="0" anchor="t">
            <a:spAutoFit/>
          </a:bodyPr>
          <a:lstStyle/>
          <a:p>
            <a:pPr algn="ctr">
              <a:lnSpc>
                <a:spcPts val="19211"/>
              </a:lnSpc>
              <a:spcBef>
                <a:spcPct val="0"/>
              </a:spcBef>
            </a:pPr>
            <a:r>
              <a:rPr lang="en-US" sz="13722" b="1">
                <a:solidFill>
                  <a:srgbClr val="FFFFFF"/>
                </a:solidFill>
                <a:latin typeface="Codec Pro Bold"/>
                <a:ea typeface="Codec Pro Bold"/>
                <a:cs typeface="Codec Pro Bold"/>
                <a:sym typeface="Codec Pro Bold"/>
              </a:rPr>
              <a:t>AI in</a:t>
            </a:r>
          </a:p>
        </p:txBody>
      </p:sp>
      <p:sp>
        <p:nvSpPr>
          <p:cNvPr id="4" name="TextBox 4"/>
          <p:cNvSpPr txBox="1"/>
          <p:nvPr/>
        </p:nvSpPr>
        <p:spPr>
          <a:xfrm>
            <a:off x="4043924" y="4278289"/>
            <a:ext cx="10200152" cy="2557759"/>
          </a:xfrm>
          <a:prstGeom prst="rect">
            <a:avLst/>
          </a:prstGeom>
        </p:spPr>
        <p:txBody>
          <a:bodyPr lIns="0" tIns="0" rIns="0" bIns="0" rtlCol="0" anchor="t">
            <a:spAutoFit/>
          </a:bodyPr>
          <a:lstStyle/>
          <a:p>
            <a:pPr algn="ctr">
              <a:lnSpc>
                <a:spcPts val="19211"/>
              </a:lnSpc>
              <a:spcBef>
                <a:spcPct val="0"/>
              </a:spcBef>
            </a:pPr>
            <a:r>
              <a:rPr lang="en-US" sz="13722" b="1">
                <a:solidFill>
                  <a:srgbClr val="FF7AE6"/>
                </a:solidFill>
                <a:latin typeface="Codec Pro Ultra-Bold"/>
                <a:ea typeface="Codec Pro Ultra-Bold"/>
                <a:cs typeface="Codec Pro Ultra-Bold"/>
                <a:sym typeface="Codec Pro Ultra-Bold"/>
              </a:rPr>
              <a:t>Libraries</a:t>
            </a:r>
          </a:p>
        </p:txBody>
      </p:sp>
      <p:sp>
        <p:nvSpPr>
          <p:cNvPr id="5" name="Freeform 5"/>
          <p:cNvSpPr/>
          <p:nvPr/>
        </p:nvSpPr>
        <p:spPr>
          <a:xfrm>
            <a:off x="-1852502" y="4064572"/>
            <a:ext cx="7323792" cy="8229600"/>
          </a:xfrm>
          <a:custGeom>
            <a:avLst/>
            <a:gdLst/>
            <a:ahLst/>
            <a:cxnLst/>
            <a:rect l="l" t="t" r="r" b="b"/>
            <a:pathLst>
              <a:path w="7323792" h="8229600">
                <a:moveTo>
                  <a:pt x="0" y="0"/>
                </a:moveTo>
                <a:lnTo>
                  <a:pt x="7323791" y="0"/>
                </a:lnTo>
                <a:lnTo>
                  <a:pt x="7323791" y="8229600"/>
                </a:lnTo>
                <a:lnTo>
                  <a:pt x="0" y="8229600"/>
                </a:lnTo>
                <a:lnTo>
                  <a:pt x="0" y="0"/>
                </a:lnTo>
                <a:close/>
              </a:path>
            </a:pathLst>
          </a:custGeom>
          <a:blipFill>
            <a:blip r:embed="rId2"/>
            <a:stretch>
              <a:fillRect/>
            </a:stretch>
          </a:blipFill>
        </p:spPr>
        <p:txBody>
          <a:bodyPr/>
          <a:lstStyle/>
          <a:p>
            <a:endParaRPr lang="en-US"/>
          </a:p>
        </p:txBody>
      </p:sp>
      <p:sp>
        <p:nvSpPr>
          <p:cNvPr id="6" name="Freeform 6"/>
          <p:cNvSpPr/>
          <p:nvPr/>
        </p:nvSpPr>
        <p:spPr>
          <a:xfrm>
            <a:off x="13301758" y="-2155399"/>
            <a:ext cx="4986242" cy="9424168"/>
          </a:xfrm>
          <a:custGeom>
            <a:avLst/>
            <a:gdLst/>
            <a:ahLst/>
            <a:cxnLst/>
            <a:rect l="l" t="t" r="r" b="b"/>
            <a:pathLst>
              <a:path w="4986242" h="9424168">
                <a:moveTo>
                  <a:pt x="0" y="0"/>
                </a:moveTo>
                <a:lnTo>
                  <a:pt x="4986242" y="0"/>
                </a:lnTo>
                <a:lnTo>
                  <a:pt x="4986242" y="9424168"/>
                </a:lnTo>
                <a:lnTo>
                  <a:pt x="0" y="94241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2493121" y="1760129"/>
            <a:ext cx="4986242" cy="9424168"/>
          </a:xfrm>
          <a:custGeom>
            <a:avLst/>
            <a:gdLst/>
            <a:ahLst/>
            <a:cxnLst/>
            <a:rect l="l" t="t" r="r" b="b"/>
            <a:pathLst>
              <a:path w="4986242" h="9424168">
                <a:moveTo>
                  <a:pt x="0" y="0"/>
                </a:moveTo>
                <a:lnTo>
                  <a:pt x="4986242" y="0"/>
                </a:lnTo>
                <a:lnTo>
                  <a:pt x="4986242" y="9424168"/>
                </a:lnTo>
                <a:lnTo>
                  <a:pt x="0" y="94241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8504015" y="1313693"/>
            <a:ext cx="1441239" cy="1507178"/>
          </a:xfrm>
          <a:custGeom>
            <a:avLst/>
            <a:gdLst/>
            <a:ahLst/>
            <a:cxnLst/>
            <a:rect l="l" t="t" r="r" b="b"/>
            <a:pathLst>
              <a:path w="1441239" h="1507178">
                <a:moveTo>
                  <a:pt x="0" y="0"/>
                </a:moveTo>
                <a:lnTo>
                  <a:pt x="1441239" y="0"/>
                </a:lnTo>
                <a:lnTo>
                  <a:pt x="1441239" y="1507179"/>
                </a:lnTo>
                <a:lnTo>
                  <a:pt x="0" y="1507179"/>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6130634" y="7019306"/>
            <a:ext cx="6026733" cy="2064859"/>
          </a:xfrm>
          <a:prstGeom prst="rect">
            <a:avLst/>
          </a:prstGeom>
        </p:spPr>
        <p:txBody>
          <a:bodyPr lIns="0" tIns="0" rIns="0" bIns="0" rtlCol="0" anchor="t">
            <a:spAutoFit/>
          </a:bodyPr>
          <a:lstStyle/>
          <a:p>
            <a:pPr algn="ctr">
              <a:lnSpc>
                <a:spcPts val="5363"/>
              </a:lnSpc>
            </a:pPr>
            <a:r>
              <a:rPr lang="en-US" sz="3831">
                <a:solidFill>
                  <a:srgbClr val="FFFFFF"/>
                </a:solidFill>
                <a:latin typeface="Codec Pro"/>
                <a:ea typeface="Codec Pro"/>
                <a:cs typeface="Codec Pro"/>
                <a:sym typeface="Codec Pro"/>
              </a:rPr>
              <a:t>Implications for </a:t>
            </a:r>
          </a:p>
          <a:p>
            <a:pPr algn="ctr">
              <a:lnSpc>
                <a:spcPts val="5363"/>
              </a:lnSpc>
              <a:spcBef>
                <a:spcPct val="0"/>
              </a:spcBef>
            </a:pPr>
            <a:r>
              <a:rPr lang="en-US" sz="3831">
                <a:solidFill>
                  <a:srgbClr val="FFFFFF"/>
                </a:solidFill>
                <a:latin typeface="Codec Pro"/>
                <a:ea typeface="Codec Pro"/>
                <a:cs typeface="Codec Pro"/>
                <a:sym typeface="Codec Pro"/>
              </a:rPr>
              <a:t>First Nations Data Sovereignty &amp; Ethics</a:t>
            </a:r>
          </a:p>
        </p:txBody>
      </p:sp>
      <p:sp>
        <p:nvSpPr>
          <p:cNvPr id="10" name="TextBox 10"/>
          <p:cNvSpPr txBox="1"/>
          <p:nvPr/>
        </p:nvSpPr>
        <p:spPr>
          <a:xfrm>
            <a:off x="13932200" y="8322164"/>
            <a:ext cx="3327100" cy="443865"/>
          </a:xfrm>
          <a:prstGeom prst="rect">
            <a:avLst/>
          </a:prstGeom>
        </p:spPr>
        <p:txBody>
          <a:bodyPr lIns="0" tIns="0" rIns="0" bIns="0" rtlCol="0" anchor="t">
            <a:spAutoFit/>
          </a:bodyPr>
          <a:lstStyle/>
          <a:p>
            <a:pPr algn="r">
              <a:lnSpc>
                <a:spcPts val="3359"/>
              </a:lnSpc>
              <a:spcBef>
                <a:spcPct val="0"/>
              </a:spcBef>
            </a:pPr>
            <a:r>
              <a:rPr lang="en-US" sz="2400" b="1">
                <a:solidFill>
                  <a:srgbClr val="FF7AE6"/>
                </a:solidFill>
                <a:latin typeface="Codec Pro Bold"/>
                <a:ea typeface="Codec Pro Bold"/>
                <a:cs typeface="Codec Pro Bold"/>
                <a:sym typeface="Codec Pro Bold"/>
              </a:rPr>
              <a:t>Presented By:</a:t>
            </a:r>
          </a:p>
        </p:txBody>
      </p:sp>
      <p:sp>
        <p:nvSpPr>
          <p:cNvPr id="11" name="TextBox 11"/>
          <p:cNvSpPr txBox="1"/>
          <p:nvPr/>
        </p:nvSpPr>
        <p:spPr>
          <a:xfrm>
            <a:off x="13301758" y="8814435"/>
            <a:ext cx="3957542" cy="443865"/>
          </a:xfrm>
          <a:prstGeom prst="rect">
            <a:avLst/>
          </a:prstGeom>
        </p:spPr>
        <p:txBody>
          <a:bodyPr lIns="0" tIns="0" rIns="0" bIns="0" rtlCol="0" anchor="t">
            <a:spAutoFit/>
          </a:bodyPr>
          <a:lstStyle/>
          <a:p>
            <a:pPr algn="r">
              <a:lnSpc>
                <a:spcPts val="3359"/>
              </a:lnSpc>
              <a:spcBef>
                <a:spcPct val="0"/>
              </a:spcBef>
            </a:pPr>
            <a:r>
              <a:rPr lang="en-US" sz="2400" spc="-48">
                <a:solidFill>
                  <a:srgbClr val="FFFFFF"/>
                </a:solidFill>
                <a:latin typeface="Codec Pro"/>
                <a:ea typeface="Codec Pro"/>
                <a:cs typeface="Codec Pro"/>
                <a:sym typeface="Codec Pro"/>
              </a:rPr>
              <a:t>Skylee-Storm Hogan-Stacey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470554">
                <a:alpha val="100000"/>
              </a:srgbClr>
            </a:gs>
            <a:gs pos="33333">
              <a:srgbClr val="210554">
                <a:alpha val="100000"/>
              </a:srgbClr>
            </a:gs>
            <a:gs pos="66667">
              <a:srgbClr val="130554">
                <a:alpha val="100000"/>
              </a:srgbClr>
            </a:gs>
            <a:gs pos="100000">
              <a:srgbClr val="130554">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468960" y="1212394"/>
            <a:ext cx="11276693" cy="2814259"/>
          </a:xfrm>
          <a:prstGeom prst="rect">
            <a:avLst/>
          </a:prstGeom>
        </p:spPr>
        <p:txBody>
          <a:bodyPr lIns="0" tIns="0" rIns="0" bIns="0" rtlCol="0" anchor="t">
            <a:spAutoFit/>
          </a:bodyPr>
          <a:lstStyle/>
          <a:p>
            <a:pPr algn="l">
              <a:lnSpc>
                <a:spcPts val="7074"/>
              </a:lnSpc>
            </a:pPr>
            <a:r>
              <a:rPr lang="en-US" sz="6611" b="1">
                <a:solidFill>
                  <a:srgbClr val="FFFFFF"/>
                </a:solidFill>
                <a:latin typeface="Codec Pro Bold"/>
                <a:ea typeface="Codec Pro Bold"/>
                <a:cs typeface="Codec Pro Bold"/>
                <a:sym typeface="Codec Pro Bold"/>
              </a:rPr>
              <a:t>Pourquoi est-il important d'avoir un </a:t>
            </a:r>
            <a:r>
              <a:rPr lang="en-US" sz="6611" b="1">
                <a:solidFill>
                  <a:srgbClr val="FF7AE6"/>
                </a:solidFill>
                <a:latin typeface="Codec Pro Bold"/>
                <a:ea typeface="Codec Pro Bold"/>
                <a:cs typeface="Codec Pro Bold"/>
                <a:sym typeface="Codec Pro Bold"/>
              </a:rPr>
              <a:t>plan précis en matière d'IA ?</a:t>
            </a:r>
          </a:p>
        </p:txBody>
      </p:sp>
      <p:sp>
        <p:nvSpPr>
          <p:cNvPr id="3" name="Freeform 3"/>
          <p:cNvSpPr/>
          <p:nvPr/>
        </p:nvSpPr>
        <p:spPr>
          <a:xfrm>
            <a:off x="13197421" y="-1757387"/>
            <a:ext cx="7323792" cy="8229600"/>
          </a:xfrm>
          <a:custGeom>
            <a:avLst/>
            <a:gdLst/>
            <a:ahLst/>
            <a:cxnLst/>
            <a:rect l="l" t="t" r="r" b="b"/>
            <a:pathLst>
              <a:path w="7323792" h="8229600">
                <a:moveTo>
                  <a:pt x="0" y="0"/>
                </a:moveTo>
                <a:lnTo>
                  <a:pt x="7323792" y="0"/>
                </a:lnTo>
                <a:lnTo>
                  <a:pt x="7323792" y="8229600"/>
                </a:lnTo>
                <a:lnTo>
                  <a:pt x="0" y="8229600"/>
                </a:lnTo>
                <a:lnTo>
                  <a:pt x="0" y="0"/>
                </a:lnTo>
                <a:close/>
              </a:path>
            </a:pathLst>
          </a:custGeom>
          <a:blipFill>
            <a:blip r:embed="rId3"/>
            <a:stretch>
              <a:fillRect/>
            </a:stretch>
          </a:blipFill>
        </p:spPr>
        <p:txBody>
          <a:bodyPr/>
          <a:lstStyle/>
          <a:p>
            <a:endParaRPr lang="en-US"/>
          </a:p>
        </p:txBody>
      </p:sp>
      <p:sp>
        <p:nvSpPr>
          <p:cNvPr id="4" name="Freeform 4"/>
          <p:cNvSpPr/>
          <p:nvPr/>
        </p:nvSpPr>
        <p:spPr>
          <a:xfrm>
            <a:off x="9415472" y="5725647"/>
            <a:ext cx="7323792" cy="8229600"/>
          </a:xfrm>
          <a:custGeom>
            <a:avLst/>
            <a:gdLst/>
            <a:ahLst/>
            <a:cxnLst/>
            <a:rect l="l" t="t" r="r" b="b"/>
            <a:pathLst>
              <a:path w="7323792" h="8229600">
                <a:moveTo>
                  <a:pt x="0" y="0"/>
                </a:moveTo>
                <a:lnTo>
                  <a:pt x="7323792" y="0"/>
                </a:lnTo>
                <a:lnTo>
                  <a:pt x="7323792" y="8229600"/>
                </a:lnTo>
                <a:lnTo>
                  <a:pt x="0" y="8229600"/>
                </a:lnTo>
                <a:lnTo>
                  <a:pt x="0" y="0"/>
                </a:lnTo>
                <a:close/>
              </a:path>
            </a:pathLst>
          </a:custGeom>
          <a:blipFill>
            <a:blip r:embed="rId3"/>
            <a:stretch>
              <a:fillRect/>
            </a:stretch>
          </a:blipFill>
        </p:spPr>
        <p:txBody>
          <a:bodyPr/>
          <a:lstStyle/>
          <a:p>
            <a:endParaRPr lang="en-US"/>
          </a:p>
        </p:txBody>
      </p:sp>
      <p:sp>
        <p:nvSpPr>
          <p:cNvPr id="5" name="Freeform 5"/>
          <p:cNvSpPr/>
          <p:nvPr/>
        </p:nvSpPr>
        <p:spPr>
          <a:xfrm rot="-4933332">
            <a:off x="11269171" y="-3480640"/>
            <a:ext cx="4986242" cy="9424168"/>
          </a:xfrm>
          <a:custGeom>
            <a:avLst/>
            <a:gdLst/>
            <a:ahLst/>
            <a:cxnLst/>
            <a:rect l="l" t="t" r="r" b="b"/>
            <a:pathLst>
              <a:path w="4986242" h="9424168">
                <a:moveTo>
                  <a:pt x="0" y="0"/>
                </a:moveTo>
                <a:lnTo>
                  <a:pt x="4986241" y="0"/>
                </a:lnTo>
                <a:lnTo>
                  <a:pt x="4986241" y="9424169"/>
                </a:lnTo>
                <a:lnTo>
                  <a:pt x="0" y="94241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6" name="Group 6"/>
          <p:cNvGrpSpPr/>
          <p:nvPr/>
        </p:nvGrpSpPr>
        <p:grpSpPr>
          <a:xfrm>
            <a:off x="10265283" y="1954030"/>
            <a:ext cx="6994017" cy="699401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37527" r="-37527"/>
              </a:stretch>
            </a:blipFill>
          </p:spPr>
          <p:txBody>
            <a:bodyPr/>
            <a:lstStyle/>
            <a:p>
              <a:endParaRPr lang="en-US"/>
            </a:p>
          </p:txBody>
        </p:sp>
      </p:grpSp>
      <p:grpSp>
        <p:nvGrpSpPr>
          <p:cNvPr id="8" name="Group 8"/>
          <p:cNvGrpSpPr/>
          <p:nvPr/>
        </p:nvGrpSpPr>
        <p:grpSpPr>
          <a:xfrm>
            <a:off x="1329789" y="4806654"/>
            <a:ext cx="6503067" cy="2367470"/>
            <a:chOff x="0" y="0"/>
            <a:chExt cx="1712742" cy="623531"/>
          </a:xfrm>
        </p:grpSpPr>
        <p:sp>
          <p:nvSpPr>
            <p:cNvPr id="9" name="Freeform 9"/>
            <p:cNvSpPr/>
            <p:nvPr/>
          </p:nvSpPr>
          <p:spPr>
            <a:xfrm>
              <a:off x="0" y="0"/>
              <a:ext cx="1712742" cy="623531"/>
            </a:xfrm>
            <a:custGeom>
              <a:avLst/>
              <a:gdLst/>
              <a:ahLst/>
              <a:cxnLst/>
              <a:rect l="l" t="t" r="r" b="b"/>
              <a:pathLst>
                <a:path w="1712742" h="623531">
                  <a:moveTo>
                    <a:pt x="60716" y="0"/>
                  </a:moveTo>
                  <a:lnTo>
                    <a:pt x="1652026" y="0"/>
                  </a:lnTo>
                  <a:cubicBezTo>
                    <a:pt x="1668129" y="0"/>
                    <a:pt x="1683572" y="6397"/>
                    <a:pt x="1694959" y="17783"/>
                  </a:cubicBezTo>
                  <a:cubicBezTo>
                    <a:pt x="1706345" y="29170"/>
                    <a:pt x="1712742" y="44613"/>
                    <a:pt x="1712742" y="60716"/>
                  </a:cubicBezTo>
                  <a:lnTo>
                    <a:pt x="1712742" y="562816"/>
                  </a:lnTo>
                  <a:cubicBezTo>
                    <a:pt x="1712742" y="596348"/>
                    <a:pt x="1685559" y="623531"/>
                    <a:pt x="1652026" y="623531"/>
                  </a:cubicBezTo>
                  <a:lnTo>
                    <a:pt x="60716" y="623531"/>
                  </a:lnTo>
                  <a:cubicBezTo>
                    <a:pt x="27183" y="623531"/>
                    <a:pt x="0" y="596348"/>
                    <a:pt x="0" y="562816"/>
                  </a:cubicBezTo>
                  <a:lnTo>
                    <a:pt x="0" y="60716"/>
                  </a:lnTo>
                  <a:cubicBezTo>
                    <a:pt x="0" y="27183"/>
                    <a:pt x="27183" y="0"/>
                    <a:pt x="60716" y="0"/>
                  </a:cubicBezTo>
                  <a:close/>
                </a:path>
              </a:pathLst>
            </a:custGeom>
            <a:ln w="38100" cap="rnd">
              <a:gradFill>
                <a:gsLst>
                  <a:gs pos="0">
                    <a:srgbClr val="5170FF">
                      <a:alpha val="100000"/>
                    </a:srgbClr>
                  </a:gs>
                  <a:gs pos="100000">
                    <a:srgbClr val="FF66C4">
                      <a:alpha val="100000"/>
                    </a:srgbClr>
                  </a:gs>
                </a:gsLst>
                <a:lin ang="0"/>
              </a:gradFill>
              <a:prstDash val="solid"/>
              <a:round/>
            </a:ln>
          </p:spPr>
          <p:txBody>
            <a:bodyPr/>
            <a:lstStyle/>
            <a:p>
              <a:endParaRPr lang="en-US"/>
            </a:p>
          </p:txBody>
        </p:sp>
        <p:sp>
          <p:nvSpPr>
            <p:cNvPr id="10" name="TextBox 10"/>
            <p:cNvSpPr txBox="1"/>
            <p:nvPr/>
          </p:nvSpPr>
          <p:spPr>
            <a:xfrm>
              <a:off x="0" y="-95250"/>
              <a:ext cx="1712742" cy="718781"/>
            </a:xfrm>
            <a:prstGeom prst="rect">
              <a:avLst/>
            </a:prstGeom>
          </p:spPr>
          <p:txBody>
            <a:bodyPr lIns="50800" tIns="50800" rIns="50800" bIns="50800" rtlCol="0" anchor="ctr"/>
            <a:lstStyle/>
            <a:p>
              <a:pPr algn="ctr">
                <a:lnSpc>
                  <a:spcPts val="3422"/>
                </a:lnSpc>
              </a:pPr>
              <a:endParaRPr/>
            </a:p>
          </p:txBody>
        </p:sp>
      </p:grpSp>
      <p:sp>
        <p:nvSpPr>
          <p:cNvPr id="11" name="TextBox 11"/>
          <p:cNvSpPr txBox="1"/>
          <p:nvPr/>
        </p:nvSpPr>
        <p:spPr>
          <a:xfrm>
            <a:off x="1448225" y="4964680"/>
            <a:ext cx="6505656" cy="2064859"/>
          </a:xfrm>
          <a:prstGeom prst="rect">
            <a:avLst/>
          </a:prstGeom>
        </p:spPr>
        <p:txBody>
          <a:bodyPr lIns="0" tIns="0" rIns="0" bIns="0" rtlCol="0" anchor="t">
            <a:spAutoFit/>
          </a:bodyPr>
          <a:lstStyle/>
          <a:p>
            <a:pPr algn="l">
              <a:lnSpc>
                <a:spcPts val="5363"/>
              </a:lnSpc>
              <a:spcBef>
                <a:spcPct val="0"/>
              </a:spcBef>
            </a:pPr>
            <a:r>
              <a:rPr lang="en-US" sz="3831">
                <a:solidFill>
                  <a:srgbClr val="FFFFFF"/>
                </a:solidFill>
                <a:latin typeface="Codec Pro"/>
                <a:ea typeface="Codec Pro"/>
                <a:cs typeface="Codec Pro"/>
                <a:sym typeface="Codec Pro"/>
              </a:rPr>
              <a:t>Une utilisation généralisée entraîne des inégalités dans la mise en œuvre</a:t>
            </a:r>
          </a:p>
        </p:txBody>
      </p:sp>
      <p:sp>
        <p:nvSpPr>
          <p:cNvPr id="12" name="Freeform 12"/>
          <p:cNvSpPr/>
          <p:nvPr/>
        </p:nvSpPr>
        <p:spPr>
          <a:xfrm>
            <a:off x="9144000" y="6884927"/>
            <a:ext cx="2455061" cy="2567384"/>
          </a:xfrm>
          <a:custGeom>
            <a:avLst/>
            <a:gdLst/>
            <a:ahLst/>
            <a:cxnLst/>
            <a:rect l="l" t="t" r="r" b="b"/>
            <a:pathLst>
              <a:path w="2455061" h="2567384">
                <a:moveTo>
                  <a:pt x="0" y="0"/>
                </a:moveTo>
                <a:lnTo>
                  <a:pt x="2455061" y="0"/>
                </a:lnTo>
                <a:lnTo>
                  <a:pt x="2455061" y="2567384"/>
                </a:lnTo>
                <a:lnTo>
                  <a:pt x="0" y="2567384"/>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470554">
                <a:alpha val="100000"/>
              </a:srgbClr>
            </a:gs>
            <a:gs pos="33333">
              <a:srgbClr val="210554">
                <a:alpha val="100000"/>
              </a:srgbClr>
            </a:gs>
            <a:gs pos="66667">
              <a:srgbClr val="130554">
                <a:alpha val="100000"/>
              </a:srgbClr>
            </a:gs>
            <a:gs pos="100000">
              <a:srgbClr val="130554">
                <a:alpha val="1000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10617965" y="2718729"/>
            <a:ext cx="5303173" cy="2355004"/>
            <a:chOff x="0" y="0"/>
            <a:chExt cx="1396721" cy="620248"/>
          </a:xfrm>
        </p:grpSpPr>
        <p:sp>
          <p:nvSpPr>
            <p:cNvPr id="3" name="Freeform 3"/>
            <p:cNvSpPr/>
            <p:nvPr/>
          </p:nvSpPr>
          <p:spPr>
            <a:xfrm>
              <a:off x="0" y="0"/>
              <a:ext cx="1396720" cy="620248"/>
            </a:xfrm>
            <a:custGeom>
              <a:avLst/>
              <a:gdLst/>
              <a:ahLst/>
              <a:cxnLst/>
              <a:rect l="l" t="t" r="r" b="b"/>
              <a:pathLst>
                <a:path w="1396720" h="620248">
                  <a:moveTo>
                    <a:pt x="74453" y="0"/>
                  </a:moveTo>
                  <a:lnTo>
                    <a:pt x="1322267" y="0"/>
                  </a:lnTo>
                  <a:cubicBezTo>
                    <a:pt x="1342014" y="0"/>
                    <a:pt x="1360951" y="7844"/>
                    <a:pt x="1374914" y="21807"/>
                  </a:cubicBezTo>
                  <a:cubicBezTo>
                    <a:pt x="1388876" y="35769"/>
                    <a:pt x="1396720" y="54707"/>
                    <a:pt x="1396720" y="74453"/>
                  </a:cubicBezTo>
                  <a:lnTo>
                    <a:pt x="1396720" y="545795"/>
                  </a:lnTo>
                  <a:cubicBezTo>
                    <a:pt x="1396720" y="565541"/>
                    <a:pt x="1388876" y="584479"/>
                    <a:pt x="1374914" y="598441"/>
                  </a:cubicBezTo>
                  <a:cubicBezTo>
                    <a:pt x="1360951" y="612404"/>
                    <a:pt x="1342014" y="620248"/>
                    <a:pt x="1322267" y="620248"/>
                  </a:cubicBezTo>
                  <a:lnTo>
                    <a:pt x="74453" y="620248"/>
                  </a:lnTo>
                  <a:cubicBezTo>
                    <a:pt x="54707" y="620248"/>
                    <a:pt x="35769" y="612404"/>
                    <a:pt x="21807" y="598441"/>
                  </a:cubicBezTo>
                  <a:cubicBezTo>
                    <a:pt x="7844" y="584479"/>
                    <a:pt x="0" y="565541"/>
                    <a:pt x="0" y="545795"/>
                  </a:cubicBezTo>
                  <a:lnTo>
                    <a:pt x="0" y="74453"/>
                  </a:lnTo>
                  <a:cubicBezTo>
                    <a:pt x="0" y="54707"/>
                    <a:pt x="7844" y="35769"/>
                    <a:pt x="21807" y="21807"/>
                  </a:cubicBezTo>
                  <a:cubicBezTo>
                    <a:pt x="35769" y="7844"/>
                    <a:pt x="54707" y="0"/>
                    <a:pt x="74453" y="0"/>
                  </a:cubicBezTo>
                  <a:close/>
                </a:path>
              </a:pathLst>
            </a:custGeom>
            <a:ln w="38100" cap="rnd">
              <a:gradFill>
                <a:gsLst>
                  <a:gs pos="0">
                    <a:srgbClr val="5170FF">
                      <a:alpha val="100000"/>
                    </a:srgbClr>
                  </a:gs>
                  <a:gs pos="100000">
                    <a:srgbClr val="FF66C4">
                      <a:alpha val="100000"/>
                    </a:srgbClr>
                  </a:gs>
                </a:gsLst>
                <a:lin ang="0"/>
              </a:gradFill>
              <a:prstDash val="solid"/>
              <a:round/>
            </a:ln>
          </p:spPr>
          <p:txBody>
            <a:bodyPr/>
            <a:lstStyle/>
            <a:p>
              <a:endParaRPr lang="en-US"/>
            </a:p>
          </p:txBody>
        </p:sp>
        <p:sp>
          <p:nvSpPr>
            <p:cNvPr id="4" name="TextBox 4"/>
            <p:cNvSpPr txBox="1"/>
            <p:nvPr/>
          </p:nvSpPr>
          <p:spPr>
            <a:xfrm>
              <a:off x="0" y="-95250"/>
              <a:ext cx="1396721" cy="715498"/>
            </a:xfrm>
            <a:prstGeom prst="rect">
              <a:avLst/>
            </a:prstGeom>
          </p:spPr>
          <p:txBody>
            <a:bodyPr lIns="50800" tIns="50800" rIns="50800" bIns="50800" rtlCol="0" anchor="ctr"/>
            <a:lstStyle/>
            <a:p>
              <a:pPr algn="ctr">
                <a:lnSpc>
                  <a:spcPts val="3422"/>
                </a:lnSpc>
              </a:pPr>
              <a:endParaRPr/>
            </a:p>
          </p:txBody>
        </p:sp>
      </p:grpSp>
      <p:grpSp>
        <p:nvGrpSpPr>
          <p:cNvPr id="5" name="Group 5"/>
          <p:cNvGrpSpPr/>
          <p:nvPr/>
        </p:nvGrpSpPr>
        <p:grpSpPr>
          <a:xfrm>
            <a:off x="10617965" y="6570607"/>
            <a:ext cx="5303173" cy="2355004"/>
            <a:chOff x="0" y="0"/>
            <a:chExt cx="1396721" cy="620248"/>
          </a:xfrm>
        </p:grpSpPr>
        <p:sp>
          <p:nvSpPr>
            <p:cNvPr id="6" name="Freeform 6"/>
            <p:cNvSpPr/>
            <p:nvPr/>
          </p:nvSpPr>
          <p:spPr>
            <a:xfrm>
              <a:off x="0" y="0"/>
              <a:ext cx="1396720" cy="620248"/>
            </a:xfrm>
            <a:custGeom>
              <a:avLst/>
              <a:gdLst/>
              <a:ahLst/>
              <a:cxnLst/>
              <a:rect l="l" t="t" r="r" b="b"/>
              <a:pathLst>
                <a:path w="1396720" h="620248">
                  <a:moveTo>
                    <a:pt x="74453" y="0"/>
                  </a:moveTo>
                  <a:lnTo>
                    <a:pt x="1322267" y="0"/>
                  </a:lnTo>
                  <a:cubicBezTo>
                    <a:pt x="1342014" y="0"/>
                    <a:pt x="1360951" y="7844"/>
                    <a:pt x="1374914" y="21807"/>
                  </a:cubicBezTo>
                  <a:cubicBezTo>
                    <a:pt x="1388876" y="35769"/>
                    <a:pt x="1396720" y="54707"/>
                    <a:pt x="1396720" y="74453"/>
                  </a:cubicBezTo>
                  <a:lnTo>
                    <a:pt x="1396720" y="545795"/>
                  </a:lnTo>
                  <a:cubicBezTo>
                    <a:pt x="1396720" y="565541"/>
                    <a:pt x="1388876" y="584479"/>
                    <a:pt x="1374914" y="598441"/>
                  </a:cubicBezTo>
                  <a:cubicBezTo>
                    <a:pt x="1360951" y="612404"/>
                    <a:pt x="1342014" y="620248"/>
                    <a:pt x="1322267" y="620248"/>
                  </a:cubicBezTo>
                  <a:lnTo>
                    <a:pt x="74453" y="620248"/>
                  </a:lnTo>
                  <a:cubicBezTo>
                    <a:pt x="54707" y="620248"/>
                    <a:pt x="35769" y="612404"/>
                    <a:pt x="21807" y="598441"/>
                  </a:cubicBezTo>
                  <a:cubicBezTo>
                    <a:pt x="7844" y="584479"/>
                    <a:pt x="0" y="565541"/>
                    <a:pt x="0" y="545795"/>
                  </a:cubicBezTo>
                  <a:lnTo>
                    <a:pt x="0" y="74453"/>
                  </a:lnTo>
                  <a:cubicBezTo>
                    <a:pt x="0" y="54707"/>
                    <a:pt x="7844" y="35769"/>
                    <a:pt x="21807" y="21807"/>
                  </a:cubicBezTo>
                  <a:cubicBezTo>
                    <a:pt x="35769" y="7844"/>
                    <a:pt x="54707" y="0"/>
                    <a:pt x="74453" y="0"/>
                  </a:cubicBezTo>
                  <a:close/>
                </a:path>
              </a:pathLst>
            </a:custGeom>
            <a:ln w="38100" cap="rnd">
              <a:gradFill>
                <a:gsLst>
                  <a:gs pos="0">
                    <a:srgbClr val="5170FF">
                      <a:alpha val="100000"/>
                    </a:srgbClr>
                  </a:gs>
                  <a:gs pos="100000">
                    <a:srgbClr val="FF66C4">
                      <a:alpha val="100000"/>
                    </a:srgbClr>
                  </a:gs>
                </a:gsLst>
                <a:lin ang="0"/>
              </a:gradFill>
              <a:prstDash val="solid"/>
              <a:round/>
            </a:ln>
          </p:spPr>
          <p:txBody>
            <a:bodyPr/>
            <a:lstStyle/>
            <a:p>
              <a:endParaRPr lang="en-US"/>
            </a:p>
          </p:txBody>
        </p:sp>
        <p:sp>
          <p:nvSpPr>
            <p:cNvPr id="7" name="TextBox 7"/>
            <p:cNvSpPr txBox="1"/>
            <p:nvPr/>
          </p:nvSpPr>
          <p:spPr>
            <a:xfrm>
              <a:off x="0" y="-95250"/>
              <a:ext cx="1396721" cy="715498"/>
            </a:xfrm>
            <a:prstGeom prst="rect">
              <a:avLst/>
            </a:prstGeom>
          </p:spPr>
          <p:txBody>
            <a:bodyPr lIns="50800" tIns="50800" rIns="50800" bIns="50800" rtlCol="0" anchor="ctr"/>
            <a:lstStyle/>
            <a:p>
              <a:pPr algn="ctr">
                <a:lnSpc>
                  <a:spcPts val="3422"/>
                </a:lnSpc>
              </a:pPr>
              <a:endParaRPr/>
            </a:p>
          </p:txBody>
        </p:sp>
      </p:grpSp>
      <p:sp>
        <p:nvSpPr>
          <p:cNvPr id="8" name="Freeform 8"/>
          <p:cNvSpPr/>
          <p:nvPr/>
        </p:nvSpPr>
        <p:spPr>
          <a:xfrm>
            <a:off x="-3230203" y="6172200"/>
            <a:ext cx="7323792" cy="8229600"/>
          </a:xfrm>
          <a:custGeom>
            <a:avLst/>
            <a:gdLst/>
            <a:ahLst/>
            <a:cxnLst/>
            <a:rect l="l" t="t" r="r" b="b"/>
            <a:pathLst>
              <a:path w="7323792" h="8229600">
                <a:moveTo>
                  <a:pt x="0" y="0"/>
                </a:moveTo>
                <a:lnTo>
                  <a:pt x="7323791" y="0"/>
                </a:lnTo>
                <a:lnTo>
                  <a:pt x="7323791" y="8229600"/>
                </a:lnTo>
                <a:lnTo>
                  <a:pt x="0" y="8229600"/>
                </a:lnTo>
                <a:lnTo>
                  <a:pt x="0" y="0"/>
                </a:lnTo>
                <a:close/>
              </a:path>
            </a:pathLst>
          </a:custGeom>
          <a:blipFill>
            <a:blip r:embed="rId3"/>
            <a:stretch>
              <a:fillRect/>
            </a:stretch>
          </a:blipFill>
        </p:spPr>
        <p:txBody>
          <a:bodyPr/>
          <a:lstStyle/>
          <a:p>
            <a:endParaRPr lang="en-US"/>
          </a:p>
        </p:txBody>
      </p:sp>
      <p:grpSp>
        <p:nvGrpSpPr>
          <p:cNvPr id="9" name="Group 9"/>
          <p:cNvGrpSpPr/>
          <p:nvPr/>
        </p:nvGrpSpPr>
        <p:grpSpPr>
          <a:xfrm>
            <a:off x="1028700" y="6472118"/>
            <a:ext cx="8017149" cy="2297326"/>
            <a:chOff x="0" y="0"/>
            <a:chExt cx="1242066" cy="355916"/>
          </a:xfrm>
        </p:grpSpPr>
        <p:sp>
          <p:nvSpPr>
            <p:cNvPr id="10" name="Freeform 10"/>
            <p:cNvSpPr/>
            <p:nvPr/>
          </p:nvSpPr>
          <p:spPr>
            <a:xfrm>
              <a:off x="0" y="0"/>
              <a:ext cx="1242066" cy="355916"/>
            </a:xfrm>
            <a:custGeom>
              <a:avLst/>
              <a:gdLst/>
              <a:ahLst/>
              <a:cxnLst/>
              <a:rect l="l" t="t" r="r" b="b"/>
              <a:pathLst>
                <a:path w="1242066" h="355916">
                  <a:moveTo>
                    <a:pt x="56975" y="0"/>
                  </a:moveTo>
                  <a:lnTo>
                    <a:pt x="1185092" y="0"/>
                  </a:lnTo>
                  <a:cubicBezTo>
                    <a:pt x="1216558" y="0"/>
                    <a:pt x="1242066" y="25508"/>
                    <a:pt x="1242066" y="56975"/>
                  </a:cubicBezTo>
                  <a:lnTo>
                    <a:pt x="1242066" y="298941"/>
                  </a:lnTo>
                  <a:cubicBezTo>
                    <a:pt x="1242066" y="330408"/>
                    <a:pt x="1216558" y="355916"/>
                    <a:pt x="1185092" y="355916"/>
                  </a:cubicBezTo>
                  <a:lnTo>
                    <a:pt x="56975" y="355916"/>
                  </a:lnTo>
                  <a:cubicBezTo>
                    <a:pt x="25508" y="355916"/>
                    <a:pt x="0" y="330408"/>
                    <a:pt x="0" y="298941"/>
                  </a:cubicBezTo>
                  <a:lnTo>
                    <a:pt x="0" y="56975"/>
                  </a:lnTo>
                  <a:cubicBezTo>
                    <a:pt x="0" y="25508"/>
                    <a:pt x="25508" y="0"/>
                    <a:pt x="56975" y="0"/>
                  </a:cubicBezTo>
                  <a:close/>
                </a:path>
              </a:pathLst>
            </a:custGeom>
            <a:blipFill>
              <a:blip r:embed="rId4"/>
              <a:stretch>
                <a:fillRect t="-48473" b="-48473"/>
              </a:stretch>
            </a:blipFill>
          </p:spPr>
          <p:txBody>
            <a:bodyPr/>
            <a:lstStyle/>
            <a:p>
              <a:endParaRPr lang="en-US"/>
            </a:p>
          </p:txBody>
        </p:sp>
      </p:grpSp>
      <p:sp>
        <p:nvSpPr>
          <p:cNvPr id="11" name="TextBox 11"/>
          <p:cNvSpPr txBox="1"/>
          <p:nvPr/>
        </p:nvSpPr>
        <p:spPr>
          <a:xfrm>
            <a:off x="1028700" y="2091785"/>
            <a:ext cx="7044662" cy="1111786"/>
          </a:xfrm>
          <a:prstGeom prst="rect">
            <a:avLst/>
          </a:prstGeom>
        </p:spPr>
        <p:txBody>
          <a:bodyPr lIns="0" tIns="0" rIns="0" bIns="0" rtlCol="0" anchor="t">
            <a:spAutoFit/>
          </a:bodyPr>
          <a:lstStyle/>
          <a:p>
            <a:pPr algn="l">
              <a:lnSpc>
                <a:spcPts val="7647"/>
              </a:lnSpc>
            </a:pPr>
            <a:r>
              <a:rPr lang="en-US" sz="7147" b="1">
                <a:solidFill>
                  <a:srgbClr val="FFFFFF"/>
                </a:solidFill>
                <a:latin typeface="Codec Pro Bold"/>
                <a:ea typeface="Codec Pro Bold"/>
                <a:cs typeface="Codec Pro Bold"/>
                <a:sym typeface="Codec Pro Bold"/>
              </a:rPr>
              <a:t>Development of </a:t>
            </a:r>
          </a:p>
        </p:txBody>
      </p:sp>
      <p:sp>
        <p:nvSpPr>
          <p:cNvPr id="12" name="TextBox 12"/>
          <p:cNvSpPr txBox="1"/>
          <p:nvPr/>
        </p:nvSpPr>
        <p:spPr>
          <a:xfrm>
            <a:off x="1028700" y="3051574"/>
            <a:ext cx="7044662" cy="2086520"/>
          </a:xfrm>
          <a:prstGeom prst="rect">
            <a:avLst/>
          </a:prstGeom>
        </p:spPr>
        <p:txBody>
          <a:bodyPr lIns="0" tIns="0" rIns="0" bIns="0" rtlCol="0" anchor="t">
            <a:spAutoFit/>
          </a:bodyPr>
          <a:lstStyle/>
          <a:p>
            <a:pPr algn="l">
              <a:lnSpc>
                <a:spcPts val="7647"/>
              </a:lnSpc>
            </a:pPr>
            <a:r>
              <a:rPr lang="en-US" sz="7147" b="1">
                <a:solidFill>
                  <a:srgbClr val="FF7AE6"/>
                </a:solidFill>
                <a:latin typeface="Codec Pro Bold"/>
                <a:ea typeface="Codec Pro Bold"/>
                <a:cs typeface="Codec Pro Bold"/>
                <a:sym typeface="Codec Pro Bold"/>
              </a:rPr>
              <a:t>Responsible</a:t>
            </a:r>
          </a:p>
          <a:p>
            <a:pPr algn="l">
              <a:lnSpc>
                <a:spcPts val="7647"/>
              </a:lnSpc>
            </a:pPr>
            <a:r>
              <a:rPr lang="en-US" sz="7147" b="1">
                <a:solidFill>
                  <a:srgbClr val="FF7AE6"/>
                </a:solidFill>
                <a:latin typeface="Codec Pro Bold"/>
                <a:ea typeface="Codec Pro Bold"/>
                <a:cs typeface="Codec Pro Bold"/>
                <a:sym typeface="Codec Pro Bold"/>
              </a:rPr>
              <a:t>AI solutions</a:t>
            </a:r>
          </a:p>
        </p:txBody>
      </p:sp>
      <p:sp>
        <p:nvSpPr>
          <p:cNvPr id="13" name="TextBox 13"/>
          <p:cNvSpPr txBox="1"/>
          <p:nvPr/>
        </p:nvSpPr>
        <p:spPr>
          <a:xfrm>
            <a:off x="11324194" y="3614617"/>
            <a:ext cx="4019202" cy="544178"/>
          </a:xfrm>
          <a:prstGeom prst="rect">
            <a:avLst/>
          </a:prstGeom>
        </p:spPr>
        <p:txBody>
          <a:bodyPr lIns="0" tIns="0" rIns="0" bIns="0" rtlCol="0" anchor="t">
            <a:spAutoFit/>
          </a:bodyPr>
          <a:lstStyle/>
          <a:p>
            <a:pPr marL="0" lvl="0" indent="0" algn="ctr">
              <a:lnSpc>
                <a:spcPts val="3813"/>
              </a:lnSpc>
              <a:spcBef>
                <a:spcPct val="0"/>
              </a:spcBef>
            </a:pPr>
            <a:r>
              <a:rPr lang="en-US" sz="3498" b="1">
                <a:solidFill>
                  <a:srgbClr val="FF7AE6"/>
                </a:solidFill>
                <a:latin typeface="Codec Pro Bold"/>
                <a:ea typeface="Codec Pro Bold"/>
                <a:cs typeface="Codec Pro Bold"/>
                <a:sym typeface="Codec Pro Bold"/>
              </a:rPr>
              <a:t>Guardrails?</a:t>
            </a:r>
          </a:p>
        </p:txBody>
      </p:sp>
      <p:sp>
        <p:nvSpPr>
          <p:cNvPr id="14" name="TextBox 14"/>
          <p:cNvSpPr txBox="1"/>
          <p:nvPr/>
        </p:nvSpPr>
        <p:spPr>
          <a:xfrm>
            <a:off x="11492584" y="7466496"/>
            <a:ext cx="3682422" cy="544178"/>
          </a:xfrm>
          <a:prstGeom prst="rect">
            <a:avLst/>
          </a:prstGeom>
        </p:spPr>
        <p:txBody>
          <a:bodyPr lIns="0" tIns="0" rIns="0" bIns="0" rtlCol="0" anchor="t">
            <a:spAutoFit/>
          </a:bodyPr>
          <a:lstStyle/>
          <a:p>
            <a:pPr marL="0" lvl="0" indent="0" algn="ctr">
              <a:lnSpc>
                <a:spcPts val="3813"/>
              </a:lnSpc>
              <a:spcBef>
                <a:spcPct val="0"/>
              </a:spcBef>
            </a:pPr>
            <a:r>
              <a:rPr lang="en-US" sz="3498" b="1">
                <a:solidFill>
                  <a:srgbClr val="FF7AE6"/>
                </a:solidFill>
                <a:latin typeface="Codec Pro Bold"/>
                <a:ea typeface="Codec Pro Bold"/>
                <a:cs typeface="Codec Pro Bold"/>
                <a:sym typeface="Codec Pro Bold"/>
              </a:rPr>
              <a:t>Paradata?</a:t>
            </a:r>
          </a:p>
        </p:txBody>
      </p:sp>
      <p:sp>
        <p:nvSpPr>
          <p:cNvPr id="15" name="Freeform 15"/>
          <p:cNvSpPr/>
          <p:nvPr/>
        </p:nvSpPr>
        <p:spPr>
          <a:xfrm>
            <a:off x="14083336" y="-3454384"/>
            <a:ext cx="7323792" cy="8229600"/>
          </a:xfrm>
          <a:custGeom>
            <a:avLst/>
            <a:gdLst/>
            <a:ahLst/>
            <a:cxnLst/>
            <a:rect l="l" t="t" r="r" b="b"/>
            <a:pathLst>
              <a:path w="7323792" h="8229600">
                <a:moveTo>
                  <a:pt x="0" y="0"/>
                </a:moveTo>
                <a:lnTo>
                  <a:pt x="7323792" y="0"/>
                </a:lnTo>
                <a:lnTo>
                  <a:pt x="7323792" y="8229600"/>
                </a:lnTo>
                <a:lnTo>
                  <a:pt x="0" y="8229600"/>
                </a:lnTo>
                <a:lnTo>
                  <a:pt x="0" y="0"/>
                </a:lnTo>
                <a:close/>
              </a:path>
            </a:pathLst>
          </a:custGeom>
          <a:blipFill>
            <a:blip r:embed="rId3"/>
            <a:stretch>
              <a:fillRect/>
            </a:stretch>
          </a:blipFill>
        </p:spPr>
        <p:txBody>
          <a:bodyPr/>
          <a:lstStyle/>
          <a:p>
            <a:endParaRPr lang="en-US"/>
          </a:p>
        </p:txBody>
      </p:sp>
      <p:sp>
        <p:nvSpPr>
          <p:cNvPr id="16" name="Freeform 16"/>
          <p:cNvSpPr/>
          <p:nvPr/>
        </p:nvSpPr>
        <p:spPr>
          <a:xfrm rot="-4767432">
            <a:off x="4517937" y="-5103290"/>
            <a:ext cx="4986242" cy="9424168"/>
          </a:xfrm>
          <a:custGeom>
            <a:avLst/>
            <a:gdLst/>
            <a:ahLst/>
            <a:cxnLst/>
            <a:rect l="l" t="t" r="r" b="b"/>
            <a:pathLst>
              <a:path w="4986242" h="9424168">
                <a:moveTo>
                  <a:pt x="0" y="0"/>
                </a:moveTo>
                <a:lnTo>
                  <a:pt x="4986242" y="0"/>
                </a:lnTo>
                <a:lnTo>
                  <a:pt x="4986242" y="9424168"/>
                </a:lnTo>
                <a:lnTo>
                  <a:pt x="0" y="94241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p:cNvSpPr/>
          <p:nvPr/>
        </p:nvSpPr>
        <p:spPr>
          <a:xfrm>
            <a:off x="16238657" y="8627094"/>
            <a:ext cx="2668864" cy="2790969"/>
          </a:xfrm>
          <a:custGeom>
            <a:avLst/>
            <a:gdLst/>
            <a:ahLst/>
            <a:cxnLst/>
            <a:rect l="l" t="t" r="r" b="b"/>
            <a:pathLst>
              <a:path w="2668864" h="2790969">
                <a:moveTo>
                  <a:pt x="0" y="0"/>
                </a:moveTo>
                <a:lnTo>
                  <a:pt x="2668865" y="0"/>
                </a:lnTo>
                <a:lnTo>
                  <a:pt x="2668865" y="2790969"/>
                </a:lnTo>
                <a:lnTo>
                  <a:pt x="0" y="2790969"/>
                </a:lnTo>
                <a:lnTo>
                  <a:pt x="0" y="0"/>
                </a:lnTo>
                <a:close/>
              </a:path>
            </a:pathLst>
          </a:custGeom>
          <a:blipFill>
            <a:blip r:embed="rId7"/>
            <a:stretch>
              <a:fillRect/>
            </a:stretch>
          </a:blipFill>
        </p:spPr>
        <p:txBody>
          <a:bodyPr/>
          <a:lstStyle/>
          <a:p>
            <a:endParaRPr lang="en-US"/>
          </a:p>
        </p:txBody>
      </p:sp>
      <p:sp>
        <p:nvSpPr>
          <p:cNvPr id="18" name="Freeform 18"/>
          <p:cNvSpPr/>
          <p:nvPr/>
        </p:nvSpPr>
        <p:spPr>
          <a:xfrm>
            <a:off x="16468280" y="6869125"/>
            <a:ext cx="914858" cy="956714"/>
          </a:xfrm>
          <a:custGeom>
            <a:avLst/>
            <a:gdLst/>
            <a:ahLst/>
            <a:cxnLst/>
            <a:rect l="l" t="t" r="r" b="b"/>
            <a:pathLst>
              <a:path w="914858" h="956714">
                <a:moveTo>
                  <a:pt x="0" y="0"/>
                </a:moveTo>
                <a:lnTo>
                  <a:pt x="914857" y="0"/>
                </a:lnTo>
                <a:lnTo>
                  <a:pt x="914857" y="956713"/>
                </a:lnTo>
                <a:lnTo>
                  <a:pt x="0" y="956713"/>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470554">
                <a:alpha val="100000"/>
              </a:srgbClr>
            </a:gs>
            <a:gs pos="33333">
              <a:srgbClr val="210554">
                <a:alpha val="100000"/>
              </a:srgbClr>
            </a:gs>
            <a:gs pos="66667">
              <a:srgbClr val="130554">
                <a:alpha val="100000"/>
              </a:srgbClr>
            </a:gs>
            <a:gs pos="100000">
              <a:srgbClr val="130554">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028700" y="2133213"/>
            <a:ext cx="4726791" cy="2137033"/>
          </a:xfrm>
          <a:prstGeom prst="rect">
            <a:avLst/>
          </a:prstGeom>
        </p:spPr>
        <p:txBody>
          <a:bodyPr lIns="0" tIns="0" rIns="0" bIns="0" rtlCol="0" anchor="t">
            <a:spAutoFit/>
          </a:bodyPr>
          <a:lstStyle/>
          <a:p>
            <a:pPr algn="just">
              <a:lnSpc>
                <a:spcPts val="16085"/>
              </a:lnSpc>
              <a:spcBef>
                <a:spcPct val="0"/>
              </a:spcBef>
            </a:pPr>
            <a:r>
              <a:rPr lang="en-US" sz="11489" b="1">
                <a:solidFill>
                  <a:srgbClr val="FF7AE6"/>
                </a:solidFill>
                <a:latin typeface="Codec Pro Bold"/>
                <a:ea typeface="Codec Pro Bold"/>
                <a:cs typeface="Codec Pro Bold"/>
                <a:sym typeface="Codec Pro Bold"/>
              </a:rPr>
              <a:t>Thank</a:t>
            </a:r>
          </a:p>
        </p:txBody>
      </p:sp>
      <p:sp>
        <p:nvSpPr>
          <p:cNvPr id="3" name="TextBox 3"/>
          <p:cNvSpPr txBox="1"/>
          <p:nvPr/>
        </p:nvSpPr>
        <p:spPr>
          <a:xfrm>
            <a:off x="1028700" y="3335933"/>
            <a:ext cx="4945247" cy="2137033"/>
          </a:xfrm>
          <a:prstGeom prst="rect">
            <a:avLst/>
          </a:prstGeom>
        </p:spPr>
        <p:txBody>
          <a:bodyPr lIns="0" tIns="0" rIns="0" bIns="0" rtlCol="0" anchor="t">
            <a:spAutoFit/>
          </a:bodyPr>
          <a:lstStyle/>
          <a:p>
            <a:pPr algn="just">
              <a:lnSpc>
                <a:spcPts val="16085"/>
              </a:lnSpc>
              <a:spcBef>
                <a:spcPct val="0"/>
              </a:spcBef>
            </a:pPr>
            <a:r>
              <a:rPr lang="en-US" sz="11489" b="1">
                <a:solidFill>
                  <a:srgbClr val="FF7AE6"/>
                </a:solidFill>
                <a:latin typeface="Codec Pro Bold"/>
                <a:ea typeface="Codec Pro Bold"/>
                <a:cs typeface="Codec Pro Bold"/>
                <a:sym typeface="Codec Pro Bold"/>
              </a:rPr>
              <a:t>You</a:t>
            </a:r>
          </a:p>
        </p:txBody>
      </p:sp>
      <p:sp>
        <p:nvSpPr>
          <p:cNvPr id="4" name="TextBox 4"/>
          <p:cNvSpPr txBox="1"/>
          <p:nvPr/>
        </p:nvSpPr>
        <p:spPr>
          <a:xfrm>
            <a:off x="1028700" y="7801475"/>
            <a:ext cx="6690849" cy="1050616"/>
          </a:xfrm>
          <a:prstGeom prst="rect">
            <a:avLst/>
          </a:prstGeom>
        </p:spPr>
        <p:txBody>
          <a:bodyPr lIns="0" tIns="0" rIns="0" bIns="0" rtlCol="0" anchor="t">
            <a:spAutoFit/>
          </a:bodyPr>
          <a:lstStyle/>
          <a:p>
            <a:pPr algn="l">
              <a:lnSpc>
                <a:spcPts val="4042"/>
              </a:lnSpc>
            </a:pPr>
            <a:r>
              <a:rPr lang="en-US" sz="2887" b="1" spc="31">
                <a:solidFill>
                  <a:srgbClr val="FFFFFF"/>
                </a:solidFill>
                <a:latin typeface="Codec Pro Bold"/>
                <a:ea typeface="Codec Pro Bold"/>
                <a:cs typeface="Codec Pro Bold"/>
                <a:sym typeface="Codec Pro Bold"/>
              </a:rPr>
              <a:t>https://fnigc.ca/what-we-do/dsrc-2/</a:t>
            </a:r>
          </a:p>
          <a:p>
            <a:pPr algn="l">
              <a:lnSpc>
                <a:spcPts val="4042"/>
              </a:lnSpc>
              <a:spcBef>
                <a:spcPct val="0"/>
              </a:spcBef>
            </a:pPr>
            <a:r>
              <a:rPr lang="en-US" sz="2887" b="1" spc="31">
                <a:solidFill>
                  <a:srgbClr val="FF7AE6"/>
                </a:solidFill>
                <a:latin typeface="Codec Pro Bold"/>
                <a:ea typeface="Codec Pro Bold"/>
                <a:cs typeface="Codec Pro Bold"/>
                <a:sym typeface="Codec Pro Bold"/>
              </a:rPr>
              <a:t>shoganstacey@fnigc.ca</a:t>
            </a:r>
          </a:p>
        </p:txBody>
      </p:sp>
      <p:sp>
        <p:nvSpPr>
          <p:cNvPr id="5" name="TextBox 5"/>
          <p:cNvSpPr txBox="1"/>
          <p:nvPr/>
        </p:nvSpPr>
        <p:spPr>
          <a:xfrm>
            <a:off x="1012938" y="5364595"/>
            <a:ext cx="5752026" cy="1691361"/>
          </a:xfrm>
          <a:prstGeom prst="rect">
            <a:avLst/>
          </a:prstGeom>
        </p:spPr>
        <p:txBody>
          <a:bodyPr lIns="0" tIns="0" rIns="0" bIns="0" rtlCol="0" anchor="t">
            <a:spAutoFit/>
          </a:bodyPr>
          <a:lstStyle/>
          <a:p>
            <a:pPr algn="l">
              <a:lnSpc>
                <a:spcPts val="4214"/>
              </a:lnSpc>
            </a:pPr>
            <a:r>
              <a:rPr lang="en-US" sz="4172" b="1">
                <a:solidFill>
                  <a:srgbClr val="FFFFFF"/>
                </a:solidFill>
                <a:latin typeface="Codec Pro Bold"/>
                <a:ea typeface="Codec Pro Bold"/>
                <a:cs typeface="Codec Pro Bold"/>
                <a:sym typeface="Codec Pro Bold"/>
              </a:rPr>
              <a:t>Merci</a:t>
            </a:r>
          </a:p>
          <a:p>
            <a:pPr algn="l">
              <a:lnSpc>
                <a:spcPts val="4214"/>
              </a:lnSpc>
            </a:pPr>
            <a:endParaRPr lang="en-US" sz="4172" b="1">
              <a:solidFill>
                <a:srgbClr val="FFFFFF"/>
              </a:solidFill>
              <a:latin typeface="Codec Pro Bold"/>
              <a:ea typeface="Codec Pro Bold"/>
              <a:cs typeface="Codec Pro Bold"/>
              <a:sym typeface="Codec Pro Bold"/>
            </a:endParaRPr>
          </a:p>
          <a:p>
            <a:pPr algn="l">
              <a:lnSpc>
                <a:spcPts val="4214"/>
              </a:lnSpc>
            </a:pPr>
            <a:r>
              <a:rPr lang="en-US" sz="4172" b="1">
                <a:solidFill>
                  <a:srgbClr val="FFFFFF"/>
                </a:solidFill>
                <a:latin typeface="Codec Pro Bold"/>
                <a:ea typeface="Codec Pro Bold"/>
                <a:cs typeface="Codec Pro Bold"/>
                <a:sym typeface="Codec Pro Bold"/>
              </a:rPr>
              <a:t>Nia:wen</a:t>
            </a:r>
          </a:p>
        </p:txBody>
      </p:sp>
      <p:sp>
        <p:nvSpPr>
          <p:cNvPr id="6" name="Freeform 6"/>
          <p:cNvSpPr/>
          <p:nvPr/>
        </p:nvSpPr>
        <p:spPr>
          <a:xfrm>
            <a:off x="13197421" y="-1757387"/>
            <a:ext cx="7323792" cy="8229600"/>
          </a:xfrm>
          <a:custGeom>
            <a:avLst/>
            <a:gdLst/>
            <a:ahLst/>
            <a:cxnLst/>
            <a:rect l="l" t="t" r="r" b="b"/>
            <a:pathLst>
              <a:path w="7323792" h="8229600">
                <a:moveTo>
                  <a:pt x="0" y="0"/>
                </a:moveTo>
                <a:lnTo>
                  <a:pt x="7323792" y="0"/>
                </a:lnTo>
                <a:lnTo>
                  <a:pt x="7323792" y="8229600"/>
                </a:lnTo>
                <a:lnTo>
                  <a:pt x="0" y="8229600"/>
                </a:lnTo>
                <a:lnTo>
                  <a:pt x="0" y="0"/>
                </a:lnTo>
                <a:close/>
              </a:path>
            </a:pathLst>
          </a:custGeom>
          <a:blipFill>
            <a:blip r:embed="rId2"/>
            <a:stretch>
              <a:fillRect/>
            </a:stretch>
          </a:blipFill>
        </p:spPr>
        <p:txBody>
          <a:bodyPr/>
          <a:lstStyle/>
          <a:p>
            <a:endParaRPr lang="en-US"/>
          </a:p>
        </p:txBody>
      </p:sp>
      <p:sp>
        <p:nvSpPr>
          <p:cNvPr id="7" name="Freeform 7"/>
          <p:cNvSpPr/>
          <p:nvPr/>
        </p:nvSpPr>
        <p:spPr>
          <a:xfrm>
            <a:off x="7091932" y="5145366"/>
            <a:ext cx="7323792" cy="8229600"/>
          </a:xfrm>
          <a:custGeom>
            <a:avLst/>
            <a:gdLst/>
            <a:ahLst/>
            <a:cxnLst/>
            <a:rect l="l" t="t" r="r" b="b"/>
            <a:pathLst>
              <a:path w="7323792" h="8229600">
                <a:moveTo>
                  <a:pt x="0" y="0"/>
                </a:moveTo>
                <a:lnTo>
                  <a:pt x="7323792" y="0"/>
                </a:lnTo>
                <a:lnTo>
                  <a:pt x="7323792" y="8229600"/>
                </a:lnTo>
                <a:lnTo>
                  <a:pt x="0" y="8229600"/>
                </a:lnTo>
                <a:lnTo>
                  <a:pt x="0" y="0"/>
                </a:lnTo>
                <a:close/>
              </a:path>
            </a:pathLst>
          </a:custGeom>
          <a:blipFill>
            <a:blip r:embed="rId2"/>
            <a:stretch>
              <a:fillRect/>
            </a:stretch>
          </a:blipFill>
        </p:spPr>
        <p:txBody>
          <a:bodyPr/>
          <a:lstStyle/>
          <a:p>
            <a:endParaRPr lang="en-US"/>
          </a:p>
        </p:txBody>
      </p:sp>
      <p:sp>
        <p:nvSpPr>
          <p:cNvPr id="8" name="Freeform 8"/>
          <p:cNvSpPr/>
          <p:nvPr/>
        </p:nvSpPr>
        <p:spPr>
          <a:xfrm rot="-4799252">
            <a:off x="7772162" y="-2513523"/>
            <a:ext cx="4986242" cy="9424168"/>
          </a:xfrm>
          <a:custGeom>
            <a:avLst/>
            <a:gdLst/>
            <a:ahLst/>
            <a:cxnLst/>
            <a:rect l="l" t="t" r="r" b="b"/>
            <a:pathLst>
              <a:path w="4986242" h="9424168">
                <a:moveTo>
                  <a:pt x="0" y="0"/>
                </a:moveTo>
                <a:lnTo>
                  <a:pt x="4986242" y="0"/>
                </a:lnTo>
                <a:lnTo>
                  <a:pt x="4986242" y="9424169"/>
                </a:lnTo>
                <a:lnTo>
                  <a:pt x="0" y="94241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9" name="Group 9"/>
          <p:cNvGrpSpPr/>
          <p:nvPr/>
        </p:nvGrpSpPr>
        <p:grpSpPr>
          <a:xfrm>
            <a:off x="10633813" y="1975958"/>
            <a:ext cx="6994017" cy="699401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69047" r="-69047"/>
              </a:stretch>
            </a:blipFill>
          </p:spPr>
          <p:txBody>
            <a:bodyPr/>
            <a:lstStyle/>
            <a:p>
              <a:endParaRPr lang="en-US"/>
            </a:p>
          </p:txBody>
        </p:sp>
      </p:grpSp>
      <p:sp>
        <p:nvSpPr>
          <p:cNvPr id="11" name="Freeform 11"/>
          <p:cNvSpPr/>
          <p:nvPr/>
        </p:nvSpPr>
        <p:spPr>
          <a:xfrm>
            <a:off x="9526298" y="6632083"/>
            <a:ext cx="2455061" cy="2567384"/>
          </a:xfrm>
          <a:custGeom>
            <a:avLst/>
            <a:gdLst/>
            <a:ahLst/>
            <a:cxnLst/>
            <a:rect l="l" t="t" r="r" b="b"/>
            <a:pathLst>
              <a:path w="2455061" h="2567384">
                <a:moveTo>
                  <a:pt x="0" y="0"/>
                </a:moveTo>
                <a:lnTo>
                  <a:pt x="2455060" y="0"/>
                </a:lnTo>
                <a:lnTo>
                  <a:pt x="2455060" y="2567384"/>
                </a:lnTo>
                <a:lnTo>
                  <a:pt x="0" y="2567384"/>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470554">
                <a:alpha val="100000"/>
              </a:srgbClr>
            </a:gs>
            <a:gs pos="33333">
              <a:srgbClr val="210554">
                <a:alpha val="100000"/>
              </a:srgbClr>
            </a:gs>
            <a:gs pos="66667">
              <a:srgbClr val="130554">
                <a:alpha val="100000"/>
              </a:srgbClr>
            </a:gs>
            <a:gs pos="100000">
              <a:srgbClr val="130554">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rot="-4799252">
            <a:off x="7772162" y="-2513523"/>
            <a:ext cx="4986242" cy="9424168"/>
          </a:xfrm>
          <a:custGeom>
            <a:avLst/>
            <a:gdLst/>
            <a:ahLst/>
            <a:cxnLst/>
            <a:rect l="l" t="t" r="r" b="b"/>
            <a:pathLst>
              <a:path w="4986242" h="9424168">
                <a:moveTo>
                  <a:pt x="0" y="0"/>
                </a:moveTo>
                <a:lnTo>
                  <a:pt x="4986242" y="0"/>
                </a:lnTo>
                <a:lnTo>
                  <a:pt x="4986242" y="9424169"/>
                </a:lnTo>
                <a:lnTo>
                  <a:pt x="0" y="94241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3197421" y="-1757387"/>
            <a:ext cx="7323792" cy="8229600"/>
          </a:xfrm>
          <a:custGeom>
            <a:avLst/>
            <a:gdLst/>
            <a:ahLst/>
            <a:cxnLst/>
            <a:rect l="l" t="t" r="r" b="b"/>
            <a:pathLst>
              <a:path w="7323792" h="8229600">
                <a:moveTo>
                  <a:pt x="0" y="0"/>
                </a:moveTo>
                <a:lnTo>
                  <a:pt x="7323792" y="0"/>
                </a:lnTo>
                <a:lnTo>
                  <a:pt x="7323792" y="8229600"/>
                </a:lnTo>
                <a:lnTo>
                  <a:pt x="0" y="8229600"/>
                </a:lnTo>
                <a:lnTo>
                  <a:pt x="0" y="0"/>
                </a:lnTo>
                <a:close/>
              </a:path>
            </a:pathLst>
          </a:custGeom>
          <a:blipFill>
            <a:blip r:embed="rId5"/>
            <a:stretch>
              <a:fillRect/>
            </a:stretch>
          </a:blipFill>
        </p:spPr>
        <p:txBody>
          <a:bodyPr/>
          <a:lstStyle/>
          <a:p>
            <a:endParaRPr lang="en-US"/>
          </a:p>
        </p:txBody>
      </p:sp>
      <p:sp>
        <p:nvSpPr>
          <p:cNvPr id="4" name="Freeform 4"/>
          <p:cNvSpPr/>
          <p:nvPr/>
        </p:nvSpPr>
        <p:spPr>
          <a:xfrm rot="-4799252" flipH="1" flipV="1">
            <a:off x="11010697" y="4035287"/>
            <a:ext cx="4986242" cy="9424168"/>
          </a:xfrm>
          <a:custGeom>
            <a:avLst/>
            <a:gdLst/>
            <a:ahLst/>
            <a:cxnLst/>
            <a:rect l="l" t="t" r="r" b="b"/>
            <a:pathLst>
              <a:path w="4986242" h="9424168">
                <a:moveTo>
                  <a:pt x="4986242" y="9424168"/>
                </a:moveTo>
                <a:lnTo>
                  <a:pt x="0" y="9424168"/>
                </a:lnTo>
                <a:lnTo>
                  <a:pt x="0" y="0"/>
                </a:lnTo>
                <a:lnTo>
                  <a:pt x="4986242" y="0"/>
                </a:lnTo>
                <a:lnTo>
                  <a:pt x="4986242" y="942416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542440" y="3048265"/>
            <a:ext cx="6716860" cy="5037645"/>
          </a:xfrm>
          <a:custGeom>
            <a:avLst/>
            <a:gdLst/>
            <a:ahLst/>
            <a:cxnLst/>
            <a:rect l="l" t="t" r="r" b="b"/>
            <a:pathLst>
              <a:path w="6716860" h="5037645">
                <a:moveTo>
                  <a:pt x="0" y="0"/>
                </a:moveTo>
                <a:lnTo>
                  <a:pt x="6716860" y="0"/>
                </a:lnTo>
                <a:lnTo>
                  <a:pt x="6716860" y="5037645"/>
                </a:lnTo>
                <a:lnTo>
                  <a:pt x="0" y="5037645"/>
                </a:lnTo>
                <a:lnTo>
                  <a:pt x="0" y="0"/>
                </a:lnTo>
                <a:close/>
              </a:path>
            </a:pathLst>
          </a:custGeom>
          <a:blipFill>
            <a:blip r:embed="rId6"/>
            <a:stretch>
              <a:fillRect t="-1050" b="-32282"/>
            </a:stretch>
          </a:blipFill>
        </p:spPr>
        <p:txBody>
          <a:bodyPr/>
          <a:lstStyle/>
          <a:p>
            <a:endParaRPr lang="en-US"/>
          </a:p>
        </p:txBody>
      </p:sp>
      <p:sp>
        <p:nvSpPr>
          <p:cNvPr id="6" name="Freeform 6"/>
          <p:cNvSpPr/>
          <p:nvPr/>
        </p:nvSpPr>
        <p:spPr>
          <a:xfrm>
            <a:off x="0" y="4270246"/>
            <a:ext cx="7323792" cy="8229600"/>
          </a:xfrm>
          <a:custGeom>
            <a:avLst/>
            <a:gdLst/>
            <a:ahLst/>
            <a:cxnLst/>
            <a:rect l="l" t="t" r="r" b="b"/>
            <a:pathLst>
              <a:path w="7323792" h="8229600">
                <a:moveTo>
                  <a:pt x="0" y="0"/>
                </a:moveTo>
                <a:lnTo>
                  <a:pt x="7323792" y="0"/>
                </a:lnTo>
                <a:lnTo>
                  <a:pt x="7323792" y="8229600"/>
                </a:lnTo>
                <a:lnTo>
                  <a:pt x="0" y="8229600"/>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028700" y="2133213"/>
            <a:ext cx="6063232" cy="2137033"/>
          </a:xfrm>
          <a:prstGeom prst="rect">
            <a:avLst/>
          </a:prstGeom>
        </p:spPr>
        <p:txBody>
          <a:bodyPr lIns="0" tIns="0" rIns="0" bIns="0" rtlCol="0" anchor="t">
            <a:spAutoFit/>
          </a:bodyPr>
          <a:lstStyle/>
          <a:p>
            <a:pPr algn="just">
              <a:lnSpc>
                <a:spcPts val="16085"/>
              </a:lnSpc>
              <a:spcBef>
                <a:spcPct val="0"/>
              </a:spcBef>
            </a:pPr>
            <a:r>
              <a:rPr lang="en-US" sz="11489" b="1">
                <a:solidFill>
                  <a:srgbClr val="FFFFFF"/>
                </a:solidFill>
                <a:latin typeface="Codec Pro Bold"/>
                <a:ea typeface="Codec Pro Bold"/>
                <a:cs typeface="Codec Pro Bold"/>
                <a:sym typeface="Codec Pro Bold"/>
              </a:rPr>
              <a:t>Shé:kon</a:t>
            </a:r>
          </a:p>
        </p:txBody>
      </p:sp>
      <p:sp>
        <p:nvSpPr>
          <p:cNvPr id="8" name="TextBox 8"/>
          <p:cNvSpPr txBox="1"/>
          <p:nvPr/>
        </p:nvSpPr>
        <p:spPr>
          <a:xfrm>
            <a:off x="1028700" y="3335933"/>
            <a:ext cx="4945247" cy="2137033"/>
          </a:xfrm>
          <a:prstGeom prst="rect">
            <a:avLst/>
          </a:prstGeom>
        </p:spPr>
        <p:txBody>
          <a:bodyPr lIns="0" tIns="0" rIns="0" bIns="0" rtlCol="0" anchor="t">
            <a:spAutoFit/>
          </a:bodyPr>
          <a:lstStyle/>
          <a:p>
            <a:pPr algn="just">
              <a:lnSpc>
                <a:spcPts val="16085"/>
              </a:lnSpc>
              <a:spcBef>
                <a:spcPct val="0"/>
              </a:spcBef>
            </a:pPr>
            <a:r>
              <a:rPr lang="en-US" sz="11489" b="1">
                <a:solidFill>
                  <a:srgbClr val="FF7AE6"/>
                </a:solidFill>
                <a:latin typeface="Codec Pro Bold"/>
                <a:ea typeface="Codec Pro Bold"/>
                <a:cs typeface="Codec Pro Bold"/>
                <a:sym typeface="Codec Pro Bold"/>
              </a:rPr>
              <a:t>Hello</a:t>
            </a:r>
          </a:p>
        </p:txBody>
      </p:sp>
      <p:sp>
        <p:nvSpPr>
          <p:cNvPr id="9" name="TextBox 9"/>
          <p:cNvSpPr txBox="1"/>
          <p:nvPr/>
        </p:nvSpPr>
        <p:spPr>
          <a:xfrm>
            <a:off x="1028700" y="4752975"/>
            <a:ext cx="6063232" cy="2137033"/>
          </a:xfrm>
          <a:prstGeom prst="rect">
            <a:avLst/>
          </a:prstGeom>
        </p:spPr>
        <p:txBody>
          <a:bodyPr lIns="0" tIns="0" rIns="0" bIns="0" rtlCol="0" anchor="t">
            <a:spAutoFit/>
          </a:bodyPr>
          <a:lstStyle/>
          <a:p>
            <a:pPr algn="just">
              <a:lnSpc>
                <a:spcPts val="16085"/>
              </a:lnSpc>
              <a:spcBef>
                <a:spcPct val="0"/>
              </a:spcBef>
            </a:pPr>
            <a:r>
              <a:rPr lang="en-US" sz="11489" b="1">
                <a:solidFill>
                  <a:srgbClr val="FFFFFF"/>
                </a:solidFill>
                <a:latin typeface="Codec Pro Bold"/>
                <a:ea typeface="Codec Pro Bold"/>
                <a:cs typeface="Codec Pro Bold"/>
                <a:sym typeface="Codec Pro Bold"/>
              </a:rPr>
              <a:t>Bonjour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470554">
                <a:alpha val="100000"/>
              </a:srgbClr>
            </a:gs>
            <a:gs pos="33333">
              <a:srgbClr val="210554">
                <a:alpha val="100000"/>
              </a:srgbClr>
            </a:gs>
            <a:gs pos="66667">
              <a:srgbClr val="130554">
                <a:alpha val="100000"/>
              </a:srgbClr>
            </a:gs>
            <a:gs pos="100000">
              <a:srgbClr val="130554">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4083336" y="-3454384"/>
            <a:ext cx="7323792" cy="8229600"/>
          </a:xfrm>
          <a:custGeom>
            <a:avLst/>
            <a:gdLst/>
            <a:ahLst/>
            <a:cxnLst/>
            <a:rect l="l" t="t" r="r" b="b"/>
            <a:pathLst>
              <a:path w="7323792" h="8229600">
                <a:moveTo>
                  <a:pt x="0" y="0"/>
                </a:moveTo>
                <a:lnTo>
                  <a:pt x="7323792" y="0"/>
                </a:lnTo>
                <a:lnTo>
                  <a:pt x="7323792" y="8229600"/>
                </a:lnTo>
                <a:lnTo>
                  <a:pt x="0" y="8229600"/>
                </a:lnTo>
                <a:lnTo>
                  <a:pt x="0" y="0"/>
                </a:lnTo>
                <a:close/>
              </a:path>
            </a:pathLst>
          </a:custGeom>
          <a:blipFill>
            <a:blip r:embed="rId3"/>
            <a:stretch>
              <a:fillRect/>
            </a:stretch>
          </a:blipFill>
        </p:spPr>
        <p:txBody>
          <a:bodyPr/>
          <a:lstStyle/>
          <a:p>
            <a:endParaRPr lang="en-US"/>
          </a:p>
        </p:txBody>
      </p:sp>
      <p:sp>
        <p:nvSpPr>
          <p:cNvPr id="3" name="Freeform 3"/>
          <p:cNvSpPr/>
          <p:nvPr/>
        </p:nvSpPr>
        <p:spPr>
          <a:xfrm>
            <a:off x="9415472" y="3596741"/>
            <a:ext cx="9218375" cy="10358506"/>
          </a:xfrm>
          <a:custGeom>
            <a:avLst/>
            <a:gdLst/>
            <a:ahLst/>
            <a:cxnLst/>
            <a:rect l="l" t="t" r="r" b="b"/>
            <a:pathLst>
              <a:path w="9218375" h="10358506">
                <a:moveTo>
                  <a:pt x="0" y="0"/>
                </a:moveTo>
                <a:lnTo>
                  <a:pt x="9218375" y="0"/>
                </a:lnTo>
                <a:lnTo>
                  <a:pt x="9218375" y="10358506"/>
                </a:lnTo>
                <a:lnTo>
                  <a:pt x="0" y="10358506"/>
                </a:lnTo>
                <a:lnTo>
                  <a:pt x="0" y="0"/>
                </a:lnTo>
                <a:close/>
              </a:path>
            </a:pathLst>
          </a:custGeom>
          <a:blipFill>
            <a:blip r:embed="rId3"/>
            <a:stretch>
              <a:fillRect/>
            </a:stretch>
          </a:blipFill>
        </p:spPr>
        <p:txBody>
          <a:bodyPr/>
          <a:lstStyle/>
          <a:p>
            <a:endParaRPr lang="en-US"/>
          </a:p>
        </p:txBody>
      </p:sp>
      <p:sp>
        <p:nvSpPr>
          <p:cNvPr id="4" name="Freeform 4"/>
          <p:cNvSpPr/>
          <p:nvPr/>
        </p:nvSpPr>
        <p:spPr>
          <a:xfrm>
            <a:off x="-640413" y="8805420"/>
            <a:ext cx="3338225" cy="3490954"/>
          </a:xfrm>
          <a:custGeom>
            <a:avLst/>
            <a:gdLst/>
            <a:ahLst/>
            <a:cxnLst/>
            <a:rect l="l" t="t" r="r" b="b"/>
            <a:pathLst>
              <a:path w="3338225" h="3490954">
                <a:moveTo>
                  <a:pt x="0" y="0"/>
                </a:moveTo>
                <a:lnTo>
                  <a:pt x="3338226" y="0"/>
                </a:lnTo>
                <a:lnTo>
                  <a:pt x="3338226" y="3490955"/>
                </a:lnTo>
                <a:lnTo>
                  <a:pt x="0" y="3490955"/>
                </a:lnTo>
                <a:lnTo>
                  <a:pt x="0" y="0"/>
                </a:lnTo>
                <a:close/>
              </a:path>
            </a:pathLst>
          </a:custGeom>
          <a:blipFill>
            <a:blip r:embed="rId4"/>
            <a:stretch>
              <a:fillRect/>
            </a:stretch>
          </a:blipFill>
        </p:spPr>
        <p:txBody>
          <a:bodyPr/>
          <a:lstStyle/>
          <a:p>
            <a:endParaRPr lang="en-US"/>
          </a:p>
        </p:txBody>
      </p:sp>
      <p:sp>
        <p:nvSpPr>
          <p:cNvPr id="5" name="Freeform 5"/>
          <p:cNvSpPr/>
          <p:nvPr/>
        </p:nvSpPr>
        <p:spPr>
          <a:xfrm>
            <a:off x="701185" y="7167563"/>
            <a:ext cx="1028651" cy="1075714"/>
          </a:xfrm>
          <a:custGeom>
            <a:avLst/>
            <a:gdLst/>
            <a:ahLst/>
            <a:cxnLst/>
            <a:rect l="l" t="t" r="r" b="b"/>
            <a:pathLst>
              <a:path w="1028651" h="1075714">
                <a:moveTo>
                  <a:pt x="0" y="0"/>
                </a:moveTo>
                <a:lnTo>
                  <a:pt x="1028652" y="0"/>
                </a:lnTo>
                <a:lnTo>
                  <a:pt x="1028652" y="1075714"/>
                </a:lnTo>
                <a:lnTo>
                  <a:pt x="0" y="1075714"/>
                </a:lnTo>
                <a:lnTo>
                  <a:pt x="0" y="0"/>
                </a:lnTo>
                <a:close/>
              </a:path>
            </a:pathLst>
          </a:custGeom>
          <a:blipFill>
            <a:blip r:embed="rId4"/>
            <a:stretch>
              <a:fillRect/>
            </a:stretch>
          </a:blipFill>
        </p:spPr>
        <p:txBody>
          <a:bodyPr/>
          <a:lstStyle/>
          <a:p>
            <a:endParaRPr lang="en-US"/>
          </a:p>
        </p:txBody>
      </p:sp>
      <p:grpSp>
        <p:nvGrpSpPr>
          <p:cNvPr id="6" name="Group 6"/>
          <p:cNvGrpSpPr/>
          <p:nvPr/>
        </p:nvGrpSpPr>
        <p:grpSpPr>
          <a:xfrm>
            <a:off x="9415472" y="1028700"/>
            <a:ext cx="8872528" cy="887252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14553" r="-14553"/>
              </a:stretch>
            </a:blipFill>
          </p:spPr>
          <p:txBody>
            <a:bodyPr/>
            <a:lstStyle/>
            <a:p>
              <a:endParaRPr lang="en-US"/>
            </a:p>
          </p:txBody>
        </p:sp>
      </p:grpSp>
      <p:sp>
        <p:nvSpPr>
          <p:cNvPr id="8" name="TextBox 8"/>
          <p:cNvSpPr txBox="1"/>
          <p:nvPr/>
        </p:nvSpPr>
        <p:spPr>
          <a:xfrm>
            <a:off x="452837" y="351441"/>
            <a:ext cx="11276693" cy="1925259"/>
          </a:xfrm>
          <a:prstGeom prst="rect">
            <a:avLst/>
          </a:prstGeom>
        </p:spPr>
        <p:txBody>
          <a:bodyPr lIns="0" tIns="0" rIns="0" bIns="0" rtlCol="0" anchor="t">
            <a:spAutoFit/>
          </a:bodyPr>
          <a:lstStyle/>
          <a:p>
            <a:pPr algn="l">
              <a:lnSpc>
                <a:spcPts val="7074"/>
              </a:lnSpc>
            </a:pPr>
            <a:r>
              <a:rPr lang="en-US" sz="6611" b="1">
                <a:solidFill>
                  <a:srgbClr val="FFFFFF"/>
                </a:solidFill>
                <a:latin typeface="Codec Pro Bold"/>
                <a:ea typeface="Codec Pro Bold"/>
                <a:cs typeface="Codec Pro Bold"/>
                <a:sym typeface="Codec Pro Bold"/>
              </a:rPr>
              <a:t>Les principes de </a:t>
            </a:r>
          </a:p>
          <a:p>
            <a:pPr algn="l">
              <a:lnSpc>
                <a:spcPts val="7074"/>
              </a:lnSpc>
            </a:pPr>
            <a:r>
              <a:rPr lang="en-US" sz="6611" b="1">
                <a:solidFill>
                  <a:srgbClr val="FFFFFF"/>
                </a:solidFill>
                <a:latin typeface="Codec Pro Bold"/>
                <a:ea typeface="Codec Pro Bold"/>
                <a:cs typeface="Codec Pro Bold"/>
                <a:sym typeface="Codec Pro Bold"/>
              </a:rPr>
              <a:t>des Premières Nations</a:t>
            </a:r>
          </a:p>
        </p:txBody>
      </p:sp>
      <p:sp>
        <p:nvSpPr>
          <p:cNvPr id="9" name="TextBox 9"/>
          <p:cNvSpPr txBox="1"/>
          <p:nvPr/>
        </p:nvSpPr>
        <p:spPr>
          <a:xfrm>
            <a:off x="7216028" y="365470"/>
            <a:ext cx="9027006" cy="958126"/>
          </a:xfrm>
          <a:prstGeom prst="rect">
            <a:avLst/>
          </a:prstGeom>
        </p:spPr>
        <p:txBody>
          <a:bodyPr lIns="0" tIns="0" rIns="0" bIns="0" rtlCol="0" anchor="t">
            <a:spAutoFit/>
          </a:bodyPr>
          <a:lstStyle/>
          <a:p>
            <a:pPr algn="l">
              <a:lnSpc>
                <a:spcPts val="6537"/>
              </a:lnSpc>
            </a:pPr>
            <a:r>
              <a:rPr lang="en-US" sz="6110" b="1">
                <a:solidFill>
                  <a:srgbClr val="FF7AE6"/>
                </a:solidFill>
                <a:latin typeface="Codec Pro Bold"/>
                <a:ea typeface="Codec Pro Bold"/>
                <a:cs typeface="Codec Pro Bold"/>
                <a:sym typeface="Codec Pro Bold"/>
              </a:rPr>
              <a:t>PCAP</a:t>
            </a:r>
          </a:p>
        </p:txBody>
      </p:sp>
      <p:sp>
        <p:nvSpPr>
          <p:cNvPr id="10" name="TextBox 10"/>
          <p:cNvSpPr txBox="1"/>
          <p:nvPr/>
        </p:nvSpPr>
        <p:spPr>
          <a:xfrm>
            <a:off x="815897" y="2348479"/>
            <a:ext cx="10550573" cy="6909821"/>
          </a:xfrm>
          <a:prstGeom prst="rect">
            <a:avLst/>
          </a:prstGeom>
        </p:spPr>
        <p:txBody>
          <a:bodyPr lIns="0" tIns="0" rIns="0" bIns="0" rtlCol="0" anchor="t">
            <a:spAutoFit/>
          </a:bodyPr>
          <a:lstStyle/>
          <a:p>
            <a:pPr algn="ctr">
              <a:lnSpc>
                <a:spcPts val="12523"/>
              </a:lnSpc>
            </a:pPr>
            <a:r>
              <a:rPr lang="en-US" sz="6199" b="1">
                <a:solidFill>
                  <a:srgbClr val="FFFFFF"/>
                </a:solidFill>
                <a:latin typeface="Codec Pro Bold"/>
                <a:ea typeface="Codec Pro Bold"/>
                <a:cs typeface="Codec Pro Bold"/>
                <a:sym typeface="Codec Pro Bold"/>
              </a:rPr>
              <a:t>« Propriété »</a:t>
            </a:r>
          </a:p>
          <a:p>
            <a:pPr algn="ctr">
              <a:lnSpc>
                <a:spcPts val="12523"/>
              </a:lnSpc>
            </a:pPr>
            <a:r>
              <a:rPr lang="en-US" sz="6199" b="1">
                <a:solidFill>
                  <a:srgbClr val="FF7AE6"/>
                </a:solidFill>
                <a:latin typeface="Codec Pro Bold"/>
                <a:ea typeface="Codec Pro Bold"/>
                <a:cs typeface="Codec Pro Bold"/>
                <a:sym typeface="Codec Pro Bold"/>
              </a:rPr>
              <a:t>« Contrôle »</a:t>
            </a:r>
          </a:p>
          <a:p>
            <a:pPr algn="ctr">
              <a:lnSpc>
                <a:spcPts val="12523"/>
              </a:lnSpc>
            </a:pPr>
            <a:r>
              <a:rPr lang="en-US" sz="6199" b="1">
                <a:solidFill>
                  <a:srgbClr val="FFFFFF"/>
                </a:solidFill>
                <a:latin typeface="Codec Pro Bold"/>
                <a:ea typeface="Codec Pro Bold"/>
                <a:cs typeface="Codec Pro Bold"/>
                <a:sym typeface="Codec Pro Bold"/>
              </a:rPr>
              <a:t>« Accès »</a:t>
            </a:r>
          </a:p>
          <a:p>
            <a:pPr algn="ctr">
              <a:lnSpc>
                <a:spcPts val="12523"/>
              </a:lnSpc>
            </a:pPr>
            <a:r>
              <a:rPr lang="en-US" sz="6199" b="1">
                <a:solidFill>
                  <a:srgbClr val="FF7AE6"/>
                </a:solidFill>
                <a:latin typeface="Codec Pro Bold"/>
                <a:ea typeface="Codec Pro Bold"/>
                <a:cs typeface="Codec Pro Bold"/>
                <a:sym typeface="Codec Pro Bold"/>
              </a:rPr>
              <a:t>« Possession » </a:t>
            </a:r>
          </a:p>
          <a:p>
            <a:pPr algn="l">
              <a:lnSpc>
                <a:spcPts val="2800"/>
              </a:lnSpc>
              <a:spcBef>
                <a:spcPct val="0"/>
              </a:spcBef>
            </a:pPr>
            <a:endParaRPr lang="en-US" sz="6199" b="1">
              <a:solidFill>
                <a:srgbClr val="FF7AE6"/>
              </a:solidFill>
              <a:latin typeface="Codec Pro Bold"/>
              <a:ea typeface="Codec Pro Bold"/>
              <a:cs typeface="Codec Pro Bold"/>
              <a:sym typeface="Codec Pro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470554">
                <a:alpha val="100000"/>
              </a:srgbClr>
            </a:gs>
            <a:gs pos="33333">
              <a:srgbClr val="210554">
                <a:alpha val="100000"/>
              </a:srgbClr>
            </a:gs>
            <a:gs pos="66667">
              <a:srgbClr val="130554">
                <a:alpha val="100000"/>
              </a:srgbClr>
            </a:gs>
            <a:gs pos="100000">
              <a:srgbClr val="130554">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4083336" y="-3454384"/>
            <a:ext cx="7323792" cy="8229600"/>
          </a:xfrm>
          <a:custGeom>
            <a:avLst/>
            <a:gdLst/>
            <a:ahLst/>
            <a:cxnLst/>
            <a:rect l="l" t="t" r="r" b="b"/>
            <a:pathLst>
              <a:path w="7323792" h="8229600">
                <a:moveTo>
                  <a:pt x="0" y="0"/>
                </a:moveTo>
                <a:lnTo>
                  <a:pt x="7323792" y="0"/>
                </a:lnTo>
                <a:lnTo>
                  <a:pt x="7323792" y="8229600"/>
                </a:lnTo>
                <a:lnTo>
                  <a:pt x="0" y="8229600"/>
                </a:lnTo>
                <a:lnTo>
                  <a:pt x="0" y="0"/>
                </a:lnTo>
                <a:close/>
              </a:path>
            </a:pathLst>
          </a:custGeom>
          <a:blipFill>
            <a:blip r:embed="rId3"/>
            <a:stretch>
              <a:fillRect/>
            </a:stretch>
          </a:blipFill>
        </p:spPr>
        <p:txBody>
          <a:bodyPr/>
          <a:lstStyle/>
          <a:p>
            <a:endParaRPr lang="en-US"/>
          </a:p>
        </p:txBody>
      </p:sp>
      <p:sp>
        <p:nvSpPr>
          <p:cNvPr id="3" name="Freeform 3"/>
          <p:cNvSpPr/>
          <p:nvPr/>
        </p:nvSpPr>
        <p:spPr>
          <a:xfrm>
            <a:off x="9415472" y="3596741"/>
            <a:ext cx="9218375" cy="10358506"/>
          </a:xfrm>
          <a:custGeom>
            <a:avLst/>
            <a:gdLst/>
            <a:ahLst/>
            <a:cxnLst/>
            <a:rect l="l" t="t" r="r" b="b"/>
            <a:pathLst>
              <a:path w="9218375" h="10358506">
                <a:moveTo>
                  <a:pt x="0" y="0"/>
                </a:moveTo>
                <a:lnTo>
                  <a:pt x="9218375" y="0"/>
                </a:lnTo>
                <a:lnTo>
                  <a:pt x="9218375" y="10358506"/>
                </a:lnTo>
                <a:lnTo>
                  <a:pt x="0" y="10358506"/>
                </a:lnTo>
                <a:lnTo>
                  <a:pt x="0" y="0"/>
                </a:lnTo>
                <a:close/>
              </a:path>
            </a:pathLst>
          </a:custGeom>
          <a:blipFill>
            <a:blip r:embed="rId3"/>
            <a:stretch>
              <a:fillRect/>
            </a:stretch>
          </a:blipFill>
        </p:spPr>
        <p:txBody>
          <a:bodyPr/>
          <a:lstStyle/>
          <a:p>
            <a:endParaRPr lang="en-US"/>
          </a:p>
        </p:txBody>
      </p:sp>
      <p:sp>
        <p:nvSpPr>
          <p:cNvPr id="4" name="Freeform 4"/>
          <p:cNvSpPr/>
          <p:nvPr/>
        </p:nvSpPr>
        <p:spPr>
          <a:xfrm>
            <a:off x="-640413" y="8805420"/>
            <a:ext cx="3338225" cy="3490954"/>
          </a:xfrm>
          <a:custGeom>
            <a:avLst/>
            <a:gdLst/>
            <a:ahLst/>
            <a:cxnLst/>
            <a:rect l="l" t="t" r="r" b="b"/>
            <a:pathLst>
              <a:path w="3338225" h="3490954">
                <a:moveTo>
                  <a:pt x="0" y="0"/>
                </a:moveTo>
                <a:lnTo>
                  <a:pt x="3338226" y="0"/>
                </a:lnTo>
                <a:lnTo>
                  <a:pt x="3338226" y="3490955"/>
                </a:lnTo>
                <a:lnTo>
                  <a:pt x="0" y="3490955"/>
                </a:lnTo>
                <a:lnTo>
                  <a:pt x="0" y="0"/>
                </a:lnTo>
                <a:close/>
              </a:path>
            </a:pathLst>
          </a:custGeom>
          <a:blipFill>
            <a:blip r:embed="rId4"/>
            <a:stretch>
              <a:fillRect/>
            </a:stretch>
          </a:blipFill>
        </p:spPr>
        <p:txBody>
          <a:bodyPr/>
          <a:lstStyle/>
          <a:p>
            <a:endParaRPr lang="en-US"/>
          </a:p>
        </p:txBody>
      </p:sp>
      <p:sp>
        <p:nvSpPr>
          <p:cNvPr id="5" name="Freeform 5"/>
          <p:cNvSpPr/>
          <p:nvPr/>
        </p:nvSpPr>
        <p:spPr>
          <a:xfrm>
            <a:off x="701185" y="7167563"/>
            <a:ext cx="1028651" cy="1075714"/>
          </a:xfrm>
          <a:custGeom>
            <a:avLst/>
            <a:gdLst/>
            <a:ahLst/>
            <a:cxnLst/>
            <a:rect l="l" t="t" r="r" b="b"/>
            <a:pathLst>
              <a:path w="1028651" h="1075714">
                <a:moveTo>
                  <a:pt x="0" y="0"/>
                </a:moveTo>
                <a:lnTo>
                  <a:pt x="1028652" y="0"/>
                </a:lnTo>
                <a:lnTo>
                  <a:pt x="1028652" y="1075714"/>
                </a:lnTo>
                <a:lnTo>
                  <a:pt x="0" y="1075714"/>
                </a:lnTo>
                <a:lnTo>
                  <a:pt x="0" y="0"/>
                </a:lnTo>
                <a:close/>
              </a:path>
            </a:pathLst>
          </a:custGeom>
          <a:blipFill>
            <a:blip r:embed="rId4"/>
            <a:stretch>
              <a:fillRect/>
            </a:stretch>
          </a:blipFill>
        </p:spPr>
        <p:txBody>
          <a:bodyPr/>
          <a:lstStyle/>
          <a:p>
            <a:endParaRPr lang="en-US"/>
          </a:p>
        </p:txBody>
      </p:sp>
      <p:grpSp>
        <p:nvGrpSpPr>
          <p:cNvPr id="6" name="Group 6"/>
          <p:cNvGrpSpPr/>
          <p:nvPr/>
        </p:nvGrpSpPr>
        <p:grpSpPr>
          <a:xfrm>
            <a:off x="9415472" y="1028700"/>
            <a:ext cx="8872528" cy="887252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14553" r="-14553"/>
              </a:stretch>
            </a:blipFill>
          </p:spPr>
          <p:txBody>
            <a:bodyPr/>
            <a:lstStyle/>
            <a:p>
              <a:endParaRPr lang="en-US"/>
            </a:p>
          </p:txBody>
        </p:sp>
      </p:grpSp>
      <p:sp>
        <p:nvSpPr>
          <p:cNvPr id="8" name="TextBox 8"/>
          <p:cNvSpPr txBox="1"/>
          <p:nvPr/>
        </p:nvSpPr>
        <p:spPr>
          <a:xfrm>
            <a:off x="452837" y="678749"/>
            <a:ext cx="11276693" cy="1931610"/>
          </a:xfrm>
          <a:prstGeom prst="rect">
            <a:avLst/>
          </a:prstGeom>
        </p:spPr>
        <p:txBody>
          <a:bodyPr lIns="0" tIns="0" rIns="0" bIns="0" rtlCol="0" anchor="t">
            <a:spAutoFit/>
          </a:bodyPr>
          <a:lstStyle/>
          <a:p>
            <a:pPr algn="l">
              <a:lnSpc>
                <a:spcPts val="7074"/>
              </a:lnSpc>
            </a:pPr>
            <a:r>
              <a:rPr lang="en-US" sz="6611" b="1">
                <a:solidFill>
                  <a:srgbClr val="FFFFFF"/>
                </a:solidFill>
                <a:latin typeface="Codec Pro Bold"/>
                <a:ea typeface="Codec Pro Bold"/>
                <a:cs typeface="Codec Pro Bold"/>
                <a:sym typeface="Codec Pro Bold"/>
              </a:rPr>
              <a:t>The First Nations Principles of</a:t>
            </a:r>
          </a:p>
        </p:txBody>
      </p:sp>
      <p:sp>
        <p:nvSpPr>
          <p:cNvPr id="9" name="TextBox 9"/>
          <p:cNvSpPr txBox="1"/>
          <p:nvPr/>
        </p:nvSpPr>
        <p:spPr>
          <a:xfrm>
            <a:off x="1577681" y="1625503"/>
            <a:ext cx="9027006" cy="958126"/>
          </a:xfrm>
          <a:prstGeom prst="rect">
            <a:avLst/>
          </a:prstGeom>
        </p:spPr>
        <p:txBody>
          <a:bodyPr lIns="0" tIns="0" rIns="0" bIns="0" rtlCol="0" anchor="t">
            <a:spAutoFit/>
          </a:bodyPr>
          <a:lstStyle/>
          <a:p>
            <a:pPr algn="l">
              <a:lnSpc>
                <a:spcPts val="6537"/>
              </a:lnSpc>
            </a:pPr>
            <a:r>
              <a:rPr lang="en-US" sz="6110" b="1">
                <a:solidFill>
                  <a:srgbClr val="FF7AE6"/>
                </a:solidFill>
                <a:latin typeface="Codec Pro Bold"/>
                <a:ea typeface="Codec Pro Bold"/>
                <a:cs typeface="Codec Pro Bold"/>
                <a:sym typeface="Codec Pro Bold"/>
              </a:rPr>
              <a:t>OCAP</a:t>
            </a:r>
          </a:p>
        </p:txBody>
      </p:sp>
      <p:sp>
        <p:nvSpPr>
          <p:cNvPr id="10" name="TextBox 10"/>
          <p:cNvSpPr txBox="1"/>
          <p:nvPr/>
        </p:nvSpPr>
        <p:spPr>
          <a:xfrm>
            <a:off x="815897" y="2348479"/>
            <a:ext cx="10550573" cy="6909821"/>
          </a:xfrm>
          <a:prstGeom prst="rect">
            <a:avLst/>
          </a:prstGeom>
        </p:spPr>
        <p:txBody>
          <a:bodyPr lIns="0" tIns="0" rIns="0" bIns="0" rtlCol="0" anchor="t">
            <a:spAutoFit/>
          </a:bodyPr>
          <a:lstStyle/>
          <a:p>
            <a:pPr algn="ctr">
              <a:lnSpc>
                <a:spcPts val="12523"/>
              </a:lnSpc>
            </a:pPr>
            <a:r>
              <a:rPr lang="en-US" sz="6199" b="1">
                <a:solidFill>
                  <a:srgbClr val="FFFFFF"/>
                </a:solidFill>
                <a:latin typeface="Codec Pro Bold"/>
                <a:ea typeface="Codec Pro Bold"/>
                <a:cs typeface="Codec Pro Bold"/>
                <a:sym typeface="Codec Pro Bold"/>
              </a:rPr>
              <a:t>Ownership</a:t>
            </a:r>
          </a:p>
          <a:p>
            <a:pPr algn="ctr">
              <a:lnSpc>
                <a:spcPts val="12523"/>
              </a:lnSpc>
            </a:pPr>
            <a:r>
              <a:rPr lang="en-US" sz="6199" b="1">
                <a:solidFill>
                  <a:srgbClr val="FF7AE6"/>
                </a:solidFill>
                <a:latin typeface="Codec Pro Bold"/>
                <a:ea typeface="Codec Pro Bold"/>
                <a:cs typeface="Codec Pro Bold"/>
                <a:sym typeface="Codec Pro Bold"/>
              </a:rPr>
              <a:t>Control</a:t>
            </a:r>
          </a:p>
          <a:p>
            <a:pPr algn="ctr">
              <a:lnSpc>
                <a:spcPts val="12523"/>
              </a:lnSpc>
            </a:pPr>
            <a:r>
              <a:rPr lang="en-US" sz="6199" b="1">
                <a:solidFill>
                  <a:srgbClr val="FFFFFF"/>
                </a:solidFill>
                <a:latin typeface="Codec Pro Bold"/>
                <a:ea typeface="Codec Pro Bold"/>
                <a:cs typeface="Codec Pro Bold"/>
                <a:sym typeface="Codec Pro Bold"/>
              </a:rPr>
              <a:t>Access</a:t>
            </a:r>
          </a:p>
          <a:p>
            <a:pPr algn="ctr">
              <a:lnSpc>
                <a:spcPts val="12523"/>
              </a:lnSpc>
            </a:pPr>
            <a:r>
              <a:rPr lang="en-US" sz="6199" b="1">
                <a:solidFill>
                  <a:srgbClr val="FF7AE6"/>
                </a:solidFill>
                <a:latin typeface="Codec Pro Bold"/>
                <a:ea typeface="Codec Pro Bold"/>
                <a:cs typeface="Codec Pro Bold"/>
                <a:sym typeface="Codec Pro Bold"/>
              </a:rPr>
              <a:t>Possession</a:t>
            </a:r>
          </a:p>
          <a:p>
            <a:pPr algn="l">
              <a:lnSpc>
                <a:spcPts val="2800"/>
              </a:lnSpc>
              <a:spcBef>
                <a:spcPct val="0"/>
              </a:spcBef>
            </a:pPr>
            <a:endParaRPr lang="en-US" sz="6199" b="1">
              <a:solidFill>
                <a:srgbClr val="FF7AE6"/>
              </a:solidFill>
              <a:latin typeface="Codec Pro Bold"/>
              <a:ea typeface="Codec Pro Bold"/>
              <a:cs typeface="Codec Pro Bold"/>
              <a:sym typeface="Codec Pro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470554">
                <a:alpha val="100000"/>
              </a:srgbClr>
            </a:gs>
            <a:gs pos="33333">
              <a:srgbClr val="210554">
                <a:alpha val="100000"/>
              </a:srgbClr>
            </a:gs>
            <a:gs pos="66667">
              <a:srgbClr val="130554">
                <a:alpha val="100000"/>
              </a:srgbClr>
            </a:gs>
            <a:gs pos="100000">
              <a:srgbClr val="130554">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832047" y="195246"/>
            <a:ext cx="7710860" cy="2814259"/>
          </a:xfrm>
          <a:prstGeom prst="rect">
            <a:avLst/>
          </a:prstGeom>
        </p:spPr>
        <p:txBody>
          <a:bodyPr lIns="0" tIns="0" rIns="0" bIns="0" rtlCol="0" anchor="t">
            <a:spAutoFit/>
          </a:bodyPr>
          <a:lstStyle/>
          <a:p>
            <a:pPr algn="l">
              <a:lnSpc>
                <a:spcPts val="7074"/>
              </a:lnSpc>
            </a:pPr>
            <a:r>
              <a:rPr lang="en-US" sz="6611" b="1">
                <a:solidFill>
                  <a:srgbClr val="FFFFFF"/>
                </a:solidFill>
                <a:latin typeface="Codec Pro Bold"/>
                <a:ea typeface="Codec Pro Bold"/>
                <a:cs typeface="Codec Pro Bold"/>
                <a:sym typeface="Codec Pro Bold"/>
              </a:rPr>
              <a:t>Le Centre de gouvernance de l’information des</a:t>
            </a:r>
          </a:p>
        </p:txBody>
      </p:sp>
      <p:sp>
        <p:nvSpPr>
          <p:cNvPr id="3" name="TextBox 3"/>
          <p:cNvSpPr txBox="1"/>
          <p:nvPr/>
        </p:nvSpPr>
        <p:spPr>
          <a:xfrm>
            <a:off x="561374" y="2863848"/>
            <a:ext cx="7710860" cy="1023559"/>
          </a:xfrm>
          <a:prstGeom prst="rect">
            <a:avLst/>
          </a:prstGeom>
        </p:spPr>
        <p:txBody>
          <a:bodyPr lIns="0" tIns="0" rIns="0" bIns="0" rtlCol="0" anchor="t">
            <a:spAutoFit/>
          </a:bodyPr>
          <a:lstStyle/>
          <a:p>
            <a:pPr algn="l">
              <a:lnSpc>
                <a:spcPts val="7074"/>
              </a:lnSpc>
            </a:pPr>
            <a:r>
              <a:rPr lang="en-US" sz="6611" b="1">
                <a:solidFill>
                  <a:srgbClr val="FF7AE6"/>
                </a:solidFill>
                <a:latin typeface="Codec Pro Bold"/>
                <a:ea typeface="Codec Pro Bold"/>
                <a:cs typeface="Codec Pro Bold"/>
                <a:sym typeface="Codec Pro Bold"/>
              </a:rPr>
              <a:t> Premières Nations</a:t>
            </a:r>
          </a:p>
        </p:txBody>
      </p:sp>
      <p:sp>
        <p:nvSpPr>
          <p:cNvPr id="4" name="Freeform 4"/>
          <p:cNvSpPr/>
          <p:nvPr/>
        </p:nvSpPr>
        <p:spPr>
          <a:xfrm>
            <a:off x="13197421" y="-1757387"/>
            <a:ext cx="7323792" cy="8229600"/>
          </a:xfrm>
          <a:custGeom>
            <a:avLst/>
            <a:gdLst/>
            <a:ahLst/>
            <a:cxnLst/>
            <a:rect l="l" t="t" r="r" b="b"/>
            <a:pathLst>
              <a:path w="7323792" h="8229600">
                <a:moveTo>
                  <a:pt x="0" y="0"/>
                </a:moveTo>
                <a:lnTo>
                  <a:pt x="7323792" y="0"/>
                </a:lnTo>
                <a:lnTo>
                  <a:pt x="7323792" y="8229600"/>
                </a:lnTo>
                <a:lnTo>
                  <a:pt x="0" y="8229600"/>
                </a:lnTo>
                <a:lnTo>
                  <a:pt x="0" y="0"/>
                </a:lnTo>
                <a:close/>
              </a:path>
            </a:pathLst>
          </a:custGeom>
          <a:blipFill>
            <a:blip r:embed="rId2"/>
            <a:stretch>
              <a:fillRect/>
            </a:stretch>
          </a:blipFill>
        </p:spPr>
        <p:txBody>
          <a:bodyPr/>
          <a:lstStyle/>
          <a:p>
            <a:endParaRPr lang="en-US"/>
          </a:p>
        </p:txBody>
      </p:sp>
      <p:sp>
        <p:nvSpPr>
          <p:cNvPr id="5" name="Freeform 5"/>
          <p:cNvSpPr/>
          <p:nvPr/>
        </p:nvSpPr>
        <p:spPr>
          <a:xfrm>
            <a:off x="9415472" y="5725647"/>
            <a:ext cx="7323792" cy="8229600"/>
          </a:xfrm>
          <a:custGeom>
            <a:avLst/>
            <a:gdLst/>
            <a:ahLst/>
            <a:cxnLst/>
            <a:rect l="l" t="t" r="r" b="b"/>
            <a:pathLst>
              <a:path w="7323792" h="8229600">
                <a:moveTo>
                  <a:pt x="0" y="0"/>
                </a:moveTo>
                <a:lnTo>
                  <a:pt x="7323792" y="0"/>
                </a:lnTo>
                <a:lnTo>
                  <a:pt x="7323792" y="8229600"/>
                </a:lnTo>
                <a:lnTo>
                  <a:pt x="0" y="8229600"/>
                </a:lnTo>
                <a:lnTo>
                  <a:pt x="0" y="0"/>
                </a:lnTo>
                <a:close/>
              </a:path>
            </a:pathLst>
          </a:custGeom>
          <a:blipFill>
            <a:blip r:embed="rId2"/>
            <a:stretch>
              <a:fillRect/>
            </a:stretch>
          </a:blipFill>
        </p:spPr>
        <p:txBody>
          <a:bodyPr/>
          <a:lstStyle/>
          <a:p>
            <a:endParaRPr lang="en-US"/>
          </a:p>
        </p:txBody>
      </p:sp>
      <p:sp>
        <p:nvSpPr>
          <p:cNvPr id="6" name="Freeform 6"/>
          <p:cNvSpPr/>
          <p:nvPr/>
        </p:nvSpPr>
        <p:spPr>
          <a:xfrm rot="-4799252">
            <a:off x="9812272" y="-3504314"/>
            <a:ext cx="4986242" cy="9424168"/>
          </a:xfrm>
          <a:custGeom>
            <a:avLst/>
            <a:gdLst/>
            <a:ahLst/>
            <a:cxnLst/>
            <a:rect l="l" t="t" r="r" b="b"/>
            <a:pathLst>
              <a:path w="4986242" h="9424168">
                <a:moveTo>
                  <a:pt x="0" y="0"/>
                </a:moveTo>
                <a:lnTo>
                  <a:pt x="4986242" y="0"/>
                </a:lnTo>
                <a:lnTo>
                  <a:pt x="4986242" y="9424168"/>
                </a:lnTo>
                <a:lnTo>
                  <a:pt x="0" y="94241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8644772" y="7051336"/>
            <a:ext cx="2455061" cy="2567384"/>
          </a:xfrm>
          <a:custGeom>
            <a:avLst/>
            <a:gdLst/>
            <a:ahLst/>
            <a:cxnLst/>
            <a:rect l="l" t="t" r="r" b="b"/>
            <a:pathLst>
              <a:path w="2455061" h="2567384">
                <a:moveTo>
                  <a:pt x="0" y="0"/>
                </a:moveTo>
                <a:lnTo>
                  <a:pt x="2455061" y="0"/>
                </a:lnTo>
                <a:lnTo>
                  <a:pt x="2455061" y="2567384"/>
                </a:lnTo>
                <a:lnTo>
                  <a:pt x="0" y="2567384"/>
                </a:lnTo>
                <a:lnTo>
                  <a:pt x="0" y="0"/>
                </a:lnTo>
                <a:close/>
              </a:path>
            </a:pathLst>
          </a:custGeom>
          <a:blipFill>
            <a:blip r:embed="rId5"/>
            <a:stretch>
              <a:fillRect/>
            </a:stretch>
          </a:blipFill>
        </p:spPr>
        <p:txBody>
          <a:bodyPr/>
          <a:lstStyle/>
          <a:p>
            <a:endParaRPr lang="en-US"/>
          </a:p>
        </p:txBody>
      </p:sp>
      <p:sp>
        <p:nvSpPr>
          <p:cNvPr id="8" name="Freeform 8"/>
          <p:cNvSpPr/>
          <p:nvPr/>
        </p:nvSpPr>
        <p:spPr>
          <a:xfrm>
            <a:off x="10722644" y="2569299"/>
            <a:ext cx="6823420" cy="4814856"/>
          </a:xfrm>
          <a:custGeom>
            <a:avLst/>
            <a:gdLst/>
            <a:ahLst/>
            <a:cxnLst/>
            <a:rect l="l" t="t" r="r" b="b"/>
            <a:pathLst>
              <a:path w="6823420" h="4814856">
                <a:moveTo>
                  <a:pt x="0" y="0"/>
                </a:moveTo>
                <a:lnTo>
                  <a:pt x="6823421" y="0"/>
                </a:lnTo>
                <a:lnTo>
                  <a:pt x="6823421" y="4814856"/>
                </a:lnTo>
                <a:lnTo>
                  <a:pt x="0" y="4814856"/>
                </a:lnTo>
                <a:lnTo>
                  <a:pt x="0" y="0"/>
                </a:lnTo>
                <a:close/>
              </a:path>
            </a:pathLst>
          </a:custGeom>
          <a:blipFill>
            <a:blip r:embed="rId6"/>
            <a:stretch>
              <a:fillRect/>
            </a:stretch>
          </a:blipFill>
        </p:spPr>
        <p:txBody>
          <a:bodyPr/>
          <a:lstStyle/>
          <a:p>
            <a:endParaRPr lang="en-US"/>
          </a:p>
        </p:txBody>
      </p:sp>
      <p:sp>
        <p:nvSpPr>
          <p:cNvPr id="9" name="TextBox 9"/>
          <p:cNvSpPr txBox="1"/>
          <p:nvPr/>
        </p:nvSpPr>
        <p:spPr>
          <a:xfrm>
            <a:off x="1028700" y="4253598"/>
            <a:ext cx="7514207" cy="4616450"/>
          </a:xfrm>
          <a:prstGeom prst="rect">
            <a:avLst/>
          </a:prstGeom>
        </p:spPr>
        <p:txBody>
          <a:bodyPr lIns="0" tIns="0" rIns="0" bIns="0" rtlCol="0" anchor="t">
            <a:spAutoFit/>
          </a:bodyPr>
          <a:lstStyle/>
          <a:p>
            <a:pPr algn="l">
              <a:lnSpc>
                <a:spcPts val="2800"/>
              </a:lnSpc>
              <a:spcBef>
                <a:spcPct val="0"/>
              </a:spcBef>
            </a:pPr>
            <a:r>
              <a:rPr lang="en-US" sz="2000">
                <a:solidFill>
                  <a:srgbClr val="FFFFFF"/>
                </a:solidFill>
                <a:latin typeface="Codec Pro Light"/>
                <a:ea typeface="Codec Pro Light"/>
                <a:cs typeface="Codec Pro Light"/>
                <a:sym typeface="Codec Pro Light"/>
              </a:rPr>
              <a:t>Le Centre de gouvernance de l’information des Premières Nations prévoit que chaque Première Nation bénéficiera de la souveraineté des données conformément à sa vision du monde distincte.</a:t>
            </a:r>
          </a:p>
          <a:p>
            <a:pPr algn="l">
              <a:lnSpc>
                <a:spcPts val="2800"/>
              </a:lnSpc>
              <a:spcBef>
                <a:spcPct val="0"/>
              </a:spcBef>
            </a:pPr>
            <a:endParaRPr lang="en-US" sz="2000">
              <a:solidFill>
                <a:srgbClr val="FFFFFF"/>
              </a:solidFill>
              <a:latin typeface="Codec Pro Light"/>
              <a:ea typeface="Codec Pro Light"/>
              <a:cs typeface="Codec Pro Light"/>
              <a:sym typeface="Codec Pro Light"/>
            </a:endParaRPr>
          </a:p>
          <a:p>
            <a:pPr algn="l">
              <a:lnSpc>
                <a:spcPts val="2800"/>
              </a:lnSpc>
              <a:spcBef>
                <a:spcPct val="0"/>
              </a:spcBef>
            </a:pPr>
            <a:r>
              <a:rPr lang="en-US" sz="2000">
                <a:solidFill>
                  <a:srgbClr val="FFFFFF"/>
                </a:solidFill>
                <a:latin typeface="Codec Pro Light"/>
                <a:ea typeface="Codec Pro Light"/>
                <a:cs typeface="Codec Pro Light"/>
                <a:sym typeface="Codec Pro Light"/>
              </a:rPr>
              <a:t>Avec les Premières Nations, nous affirmons la souveraineté des données et appuyons le développement de la gouvernance et de la gestion de l’information au niveau communautaire par le biais de partenariats régionaux et nationaux. Nous préconisons un consentement libre, préalable et éclairé, respectons les relations de nation à nation et reconnaissons les coutumes distinctes des nations.</a:t>
            </a:r>
          </a:p>
          <a:p>
            <a:pPr algn="l">
              <a:lnSpc>
                <a:spcPts val="2800"/>
              </a:lnSpc>
              <a:spcBef>
                <a:spcPct val="0"/>
              </a:spcBef>
            </a:pPr>
            <a:endParaRPr lang="en-US" sz="2000">
              <a:solidFill>
                <a:srgbClr val="FFFFFF"/>
              </a:solidFill>
              <a:latin typeface="Codec Pro Light"/>
              <a:ea typeface="Codec Pro Light"/>
              <a:cs typeface="Codec Pro Light"/>
              <a:sym typeface="Codec Pr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470554">
                <a:alpha val="100000"/>
              </a:srgbClr>
            </a:gs>
            <a:gs pos="33333">
              <a:srgbClr val="210554">
                <a:alpha val="100000"/>
              </a:srgbClr>
            </a:gs>
            <a:gs pos="66667">
              <a:srgbClr val="130554">
                <a:alpha val="100000"/>
              </a:srgbClr>
            </a:gs>
            <a:gs pos="100000">
              <a:srgbClr val="130554">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9548440" y="2235537"/>
            <a:ext cx="7710860" cy="1171575"/>
          </a:xfrm>
          <a:prstGeom prst="rect">
            <a:avLst/>
          </a:prstGeom>
        </p:spPr>
        <p:txBody>
          <a:bodyPr lIns="0" tIns="0" rIns="0" bIns="0" rtlCol="0" anchor="t">
            <a:spAutoFit/>
          </a:bodyPr>
          <a:lstStyle/>
          <a:p>
            <a:pPr algn="r">
              <a:lnSpc>
                <a:spcPts val="8025"/>
              </a:lnSpc>
            </a:pPr>
            <a:r>
              <a:rPr lang="en-US" sz="7500" b="1">
                <a:solidFill>
                  <a:srgbClr val="FFFFFF"/>
                </a:solidFill>
                <a:latin typeface="Codec Pro Bold"/>
                <a:ea typeface="Codec Pro Bold"/>
                <a:cs typeface="Codec Pro Bold"/>
                <a:sym typeface="Codec Pro Bold"/>
              </a:rPr>
              <a:t>What is</a:t>
            </a:r>
          </a:p>
        </p:txBody>
      </p:sp>
      <p:sp>
        <p:nvSpPr>
          <p:cNvPr id="3" name="TextBox 3"/>
          <p:cNvSpPr txBox="1"/>
          <p:nvPr/>
        </p:nvSpPr>
        <p:spPr>
          <a:xfrm>
            <a:off x="9548440" y="6833876"/>
            <a:ext cx="7710860" cy="4587869"/>
          </a:xfrm>
          <a:prstGeom prst="rect">
            <a:avLst/>
          </a:prstGeom>
        </p:spPr>
        <p:txBody>
          <a:bodyPr lIns="0" tIns="0" rIns="0" bIns="0" rtlCol="0" anchor="t">
            <a:spAutoFit/>
          </a:bodyPr>
          <a:lstStyle/>
          <a:p>
            <a:pPr algn="r">
              <a:lnSpc>
                <a:spcPts val="3255"/>
              </a:lnSpc>
            </a:pPr>
            <a:r>
              <a:rPr lang="en-US" sz="2325">
                <a:solidFill>
                  <a:srgbClr val="FFFFFF"/>
                </a:solidFill>
                <a:latin typeface="Codec Pro"/>
                <a:ea typeface="Codec Pro"/>
                <a:cs typeface="Codec Pro"/>
                <a:sym typeface="Codec Pro"/>
              </a:rPr>
              <a:t>First Nations data sovereignty means First Nations data is governed by First Nations laws, protocols, and policies. These rights are only realized by the right of a First Nation to exercise authority over its data &amp; information. First Nations, as self-governing nations and rights holders, have an inherent right to govern their peoples, lands, and resources confirmed by Section 35 of the Canadian Constitution.</a:t>
            </a:r>
          </a:p>
          <a:p>
            <a:pPr algn="r">
              <a:lnSpc>
                <a:spcPts val="3395"/>
              </a:lnSpc>
            </a:pPr>
            <a:endParaRPr lang="en-US" sz="2325">
              <a:solidFill>
                <a:srgbClr val="FFFFFF"/>
              </a:solidFill>
              <a:latin typeface="Codec Pro"/>
              <a:ea typeface="Codec Pro"/>
              <a:cs typeface="Codec Pro"/>
              <a:sym typeface="Codec Pro"/>
            </a:endParaRPr>
          </a:p>
          <a:p>
            <a:pPr algn="r">
              <a:lnSpc>
                <a:spcPts val="3395"/>
              </a:lnSpc>
            </a:pPr>
            <a:endParaRPr lang="en-US" sz="2325">
              <a:solidFill>
                <a:srgbClr val="FFFFFF"/>
              </a:solidFill>
              <a:latin typeface="Codec Pro"/>
              <a:ea typeface="Codec Pro"/>
              <a:cs typeface="Codec Pro"/>
              <a:sym typeface="Codec Pro"/>
            </a:endParaRPr>
          </a:p>
          <a:p>
            <a:pPr algn="r">
              <a:lnSpc>
                <a:spcPts val="3395"/>
              </a:lnSpc>
            </a:pPr>
            <a:endParaRPr lang="en-US" sz="2325">
              <a:solidFill>
                <a:srgbClr val="FFFFFF"/>
              </a:solidFill>
              <a:latin typeface="Codec Pro"/>
              <a:ea typeface="Codec Pro"/>
              <a:cs typeface="Codec Pro"/>
              <a:sym typeface="Codec Pro"/>
            </a:endParaRPr>
          </a:p>
        </p:txBody>
      </p:sp>
      <p:grpSp>
        <p:nvGrpSpPr>
          <p:cNvPr id="4" name="Group 4"/>
          <p:cNvGrpSpPr/>
          <p:nvPr/>
        </p:nvGrpSpPr>
        <p:grpSpPr>
          <a:xfrm>
            <a:off x="10953107" y="5082014"/>
            <a:ext cx="6420670" cy="1666137"/>
            <a:chOff x="0" y="0"/>
            <a:chExt cx="1691041" cy="438818"/>
          </a:xfrm>
        </p:grpSpPr>
        <p:sp>
          <p:nvSpPr>
            <p:cNvPr id="5" name="Freeform 5"/>
            <p:cNvSpPr/>
            <p:nvPr/>
          </p:nvSpPr>
          <p:spPr>
            <a:xfrm>
              <a:off x="0" y="0"/>
              <a:ext cx="1691041" cy="438818"/>
            </a:xfrm>
            <a:custGeom>
              <a:avLst/>
              <a:gdLst/>
              <a:ahLst/>
              <a:cxnLst/>
              <a:rect l="l" t="t" r="r" b="b"/>
              <a:pathLst>
                <a:path w="1691041" h="438818">
                  <a:moveTo>
                    <a:pt x="61495" y="0"/>
                  </a:moveTo>
                  <a:lnTo>
                    <a:pt x="1629546" y="0"/>
                  </a:lnTo>
                  <a:cubicBezTo>
                    <a:pt x="1663508" y="0"/>
                    <a:pt x="1691041" y="27532"/>
                    <a:pt x="1691041" y="61495"/>
                  </a:cubicBezTo>
                  <a:lnTo>
                    <a:pt x="1691041" y="377323"/>
                  </a:lnTo>
                  <a:cubicBezTo>
                    <a:pt x="1691041" y="393633"/>
                    <a:pt x="1684562" y="409274"/>
                    <a:pt x="1673029" y="420807"/>
                  </a:cubicBezTo>
                  <a:cubicBezTo>
                    <a:pt x="1661497" y="432339"/>
                    <a:pt x="1645855" y="438818"/>
                    <a:pt x="1629546" y="438818"/>
                  </a:cubicBezTo>
                  <a:lnTo>
                    <a:pt x="61495" y="438818"/>
                  </a:lnTo>
                  <a:cubicBezTo>
                    <a:pt x="45185" y="438818"/>
                    <a:pt x="29544" y="432339"/>
                    <a:pt x="18011" y="420807"/>
                  </a:cubicBezTo>
                  <a:cubicBezTo>
                    <a:pt x="6479" y="409274"/>
                    <a:pt x="0" y="393633"/>
                    <a:pt x="0" y="377323"/>
                  </a:cubicBezTo>
                  <a:lnTo>
                    <a:pt x="0" y="61495"/>
                  </a:lnTo>
                  <a:cubicBezTo>
                    <a:pt x="0" y="45185"/>
                    <a:pt x="6479" y="29544"/>
                    <a:pt x="18011" y="18011"/>
                  </a:cubicBezTo>
                  <a:cubicBezTo>
                    <a:pt x="29544" y="6479"/>
                    <a:pt x="45185" y="0"/>
                    <a:pt x="61495" y="0"/>
                  </a:cubicBezTo>
                  <a:close/>
                </a:path>
              </a:pathLst>
            </a:custGeom>
            <a:ln w="38100" cap="rnd">
              <a:gradFill>
                <a:gsLst>
                  <a:gs pos="0">
                    <a:srgbClr val="5170FF">
                      <a:alpha val="100000"/>
                    </a:srgbClr>
                  </a:gs>
                  <a:gs pos="100000">
                    <a:srgbClr val="FF66C4">
                      <a:alpha val="100000"/>
                    </a:srgbClr>
                  </a:gs>
                </a:gsLst>
                <a:lin ang="0"/>
              </a:gradFill>
              <a:prstDash val="solid"/>
              <a:round/>
            </a:ln>
          </p:spPr>
          <p:txBody>
            <a:bodyPr/>
            <a:lstStyle/>
            <a:p>
              <a:endParaRPr lang="en-US"/>
            </a:p>
          </p:txBody>
        </p:sp>
        <p:sp>
          <p:nvSpPr>
            <p:cNvPr id="6" name="TextBox 6"/>
            <p:cNvSpPr txBox="1"/>
            <p:nvPr/>
          </p:nvSpPr>
          <p:spPr>
            <a:xfrm>
              <a:off x="0" y="-95250"/>
              <a:ext cx="1691041" cy="534068"/>
            </a:xfrm>
            <a:prstGeom prst="rect">
              <a:avLst/>
            </a:prstGeom>
          </p:spPr>
          <p:txBody>
            <a:bodyPr lIns="50800" tIns="50800" rIns="50800" bIns="50800" rtlCol="0" anchor="ctr"/>
            <a:lstStyle/>
            <a:p>
              <a:pPr algn="ctr">
                <a:lnSpc>
                  <a:spcPts val="3422"/>
                </a:lnSpc>
              </a:pPr>
              <a:endParaRPr/>
            </a:p>
          </p:txBody>
        </p:sp>
      </p:grpSp>
      <p:sp>
        <p:nvSpPr>
          <p:cNvPr id="7" name="TextBox 7"/>
          <p:cNvSpPr txBox="1"/>
          <p:nvPr/>
        </p:nvSpPr>
        <p:spPr>
          <a:xfrm>
            <a:off x="11275258" y="5038725"/>
            <a:ext cx="5776367" cy="2124703"/>
          </a:xfrm>
          <a:prstGeom prst="rect">
            <a:avLst/>
          </a:prstGeom>
        </p:spPr>
        <p:txBody>
          <a:bodyPr lIns="0" tIns="0" rIns="0" bIns="0" rtlCol="0" anchor="t">
            <a:spAutoFit/>
          </a:bodyPr>
          <a:lstStyle/>
          <a:p>
            <a:pPr algn="r">
              <a:lnSpc>
                <a:spcPts val="4165"/>
              </a:lnSpc>
            </a:pPr>
            <a:r>
              <a:rPr lang="en-US" sz="2975">
                <a:solidFill>
                  <a:srgbClr val="FFFFFF"/>
                </a:solidFill>
                <a:latin typeface="Codec Pro"/>
                <a:ea typeface="Codec Pro"/>
                <a:cs typeface="Codec Pro"/>
                <a:sym typeface="Codec Pro"/>
              </a:rPr>
              <a:t>A people’s data and information belong to the people </a:t>
            </a:r>
            <a:r>
              <a:rPr lang="en-US" sz="2975" b="1">
                <a:solidFill>
                  <a:srgbClr val="FF7AE6"/>
                </a:solidFill>
                <a:latin typeface="Codec Pro Bold"/>
                <a:ea typeface="Codec Pro Bold"/>
                <a:cs typeface="Codec Pro Bold"/>
                <a:sym typeface="Codec Pro Bold"/>
              </a:rPr>
              <a:t>collectively</a:t>
            </a:r>
            <a:r>
              <a:rPr lang="en-US" sz="2975">
                <a:solidFill>
                  <a:srgbClr val="FFFFFF"/>
                </a:solidFill>
                <a:latin typeface="Codec Pro"/>
                <a:ea typeface="Codec Pro"/>
                <a:cs typeface="Codec Pro"/>
                <a:sym typeface="Codec Pro"/>
              </a:rPr>
              <a:t>.</a:t>
            </a:r>
          </a:p>
          <a:p>
            <a:pPr algn="r">
              <a:lnSpc>
                <a:spcPts val="4165"/>
              </a:lnSpc>
            </a:pPr>
            <a:endParaRPr lang="en-US" sz="2975">
              <a:solidFill>
                <a:srgbClr val="FFFFFF"/>
              </a:solidFill>
              <a:latin typeface="Codec Pro"/>
              <a:ea typeface="Codec Pro"/>
              <a:cs typeface="Codec Pro"/>
              <a:sym typeface="Codec Pro"/>
            </a:endParaRPr>
          </a:p>
        </p:txBody>
      </p:sp>
      <p:sp>
        <p:nvSpPr>
          <p:cNvPr id="8" name="Freeform 8"/>
          <p:cNvSpPr/>
          <p:nvPr/>
        </p:nvSpPr>
        <p:spPr>
          <a:xfrm>
            <a:off x="3629315" y="-1725124"/>
            <a:ext cx="7323792" cy="8229600"/>
          </a:xfrm>
          <a:custGeom>
            <a:avLst/>
            <a:gdLst/>
            <a:ahLst/>
            <a:cxnLst/>
            <a:rect l="l" t="t" r="r" b="b"/>
            <a:pathLst>
              <a:path w="7323792" h="8229600">
                <a:moveTo>
                  <a:pt x="0" y="0"/>
                </a:moveTo>
                <a:lnTo>
                  <a:pt x="7323792" y="0"/>
                </a:lnTo>
                <a:lnTo>
                  <a:pt x="7323792" y="8229600"/>
                </a:lnTo>
                <a:lnTo>
                  <a:pt x="0" y="8229600"/>
                </a:lnTo>
                <a:lnTo>
                  <a:pt x="0" y="0"/>
                </a:lnTo>
                <a:close/>
              </a:path>
            </a:pathLst>
          </a:custGeom>
          <a:blipFill>
            <a:blip r:embed="rId3"/>
            <a:stretch>
              <a:fillRect/>
            </a:stretch>
          </a:blipFill>
        </p:spPr>
        <p:txBody>
          <a:bodyPr/>
          <a:lstStyle/>
          <a:p>
            <a:endParaRPr lang="en-US"/>
          </a:p>
        </p:txBody>
      </p:sp>
      <p:sp>
        <p:nvSpPr>
          <p:cNvPr id="9" name="Freeform 9"/>
          <p:cNvSpPr/>
          <p:nvPr/>
        </p:nvSpPr>
        <p:spPr>
          <a:xfrm>
            <a:off x="-152634" y="5757909"/>
            <a:ext cx="7323792" cy="8229600"/>
          </a:xfrm>
          <a:custGeom>
            <a:avLst/>
            <a:gdLst/>
            <a:ahLst/>
            <a:cxnLst/>
            <a:rect l="l" t="t" r="r" b="b"/>
            <a:pathLst>
              <a:path w="7323792" h="8229600">
                <a:moveTo>
                  <a:pt x="0" y="0"/>
                </a:moveTo>
                <a:lnTo>
                  <a:pt x="7323792" y="0"/>
                </a:lnTo>
                <a:lnTo>
                  <a:pt x="7323792" y="8229600"/>
                </a:lnTo>
                <a:lnTo>
                  <a:pt x="0" y="8229600"/>
                </a:lnTo>
                <a:lnTo>
                  <a:pt x="0" y="0"/>
                </a:lnTo>
                <a:close/>
              </a:path>
            </a:pathLst>
          </a:custGeom>
          <a:blipFill>
            <a:blip r:embed="rId3"/>
            <a:stretch>
              <a:fillRect/>
            </a:stretch>
          </a:blipFill>
        </p:spPr>
        <p:txBody>
          <a:bodyPr/>
          <a:lstStyle/>
          <a:p>
            <a:endParaRPr lang="en-US"/>
          </a:p>
        </p:txBody>
      </p:sp>
      <p:sp>
        <p:nvSpPr>
          <p:cNvPr id="10" name="Freeform 10"/>
          <p:cNvSpPr/>
          <p:nvPr/>
        </p:nvSpPr>
        <p:spPr>
          <a:xfrm rot="-7115127">
            <a:off x="572246" y="-3920601"/>
            <a:ext cx="4986242" cy="9424168"/>
          </a:xfrm>
          <a:custGeom>
            <a:avLst/>
            <a:gdLst/>
            <a:ahLst/>
            <a:cxnLst/>
            <a:rect l="l" t="t" r="r" b="b"/>
            <a:pathLst>
              <a:path w="4986242" h="9424168">
                <a:moveTo>
                  <a:pt x="0" y="0"/>
                </a:moveTo>
                <a:lnTo>
                  <a:pt x="4986242" y="0"/>
                </a:lnTo>
                <a:lnTo>
                  <a:pt x="4986242" y="9424169"/>
                </a:lnTo>
                <a:lnTo>
                  <a:pt x="0" y="94241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1" name="Group 11"/>
          <p:cNvGrpSpPr/>
          <p:nvPr/>
        </p:nvGrpSpPr>
        <p:grpSpPr>
          <a:xfrm>
            <a:off x="1401933" y="2260901"/>
            <a:ext cx="6994017" cy="699401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83333" r="-83333"/>
              </a:stretch>
            </a:blipFill>
          </p:spPr>
          <p:txBody>
            <a:bodyPr/>
            <a:lstStyle/>
            <a:p>
              <a:endParaRPr lang="en-US"/>
            </a:p>
          </p:txBody>
        </p:sp>
      </p:grpSp>
      <p:sp>
        <p:nvSpPr>
          <p:cNvPr id="13" name="TextBox 13"/>
          <p:cNvSpPr txBox="1"/>
          <p:nvPr/>
        </p:nvSpPr>
        <p:spPr>
          <a:xfrm>
            <a:off x="8232294" y="3137090"/>
            <a:ext cx="9027006" cy="1999869"/>
          </a:xfrm>
          <a:prstGeom prst="rect">
            <a:avLst/>
          </a:prstGeom>
        </p:spPr>
        <p:txBody>
          <a:bodyPr lIns="0" tIns="0" rIns="0" bIns="0" rtlCol="0" anchor="t">
            <a:spAutoFit/>
          </a:bodyPr>
          <a:lstStyle/>
          <a:p>
            <a:pPr algn="r">
              <a:lnSpc>
                <a:spcPts val="7383"/>
              </a:lnSpc>
            </a:pPr>
            <a:r>
              <a:rPr lang="en-US" sz="6900" b="1">
                <a:solidFill>
                  <a:srgbClr val="FF7AE6"/>
                </a:solidFill>
                <a:latin typeface="Codec Pro Bold"/>
                <a:ea typeface="Codec Pro Bold"/>
                <a:cs typeface="Codec Pro Bold"/>
                <a:sym typeface="Codec Pro Bold"/>
              </a:rPr>
              <a:t>First Nations Data Sovereignty?</a:t>
            </a:r>
          </a:p>
        </p:txBody>
      </p:sp>
      <p:sp>
        <p:nvSpPr>
          <p:cNvPr id="14" name="Freeform 14"/>
          <p:cNvSpPr/>
          <p:nvPr/>
        </p:nvSpPr>
        <p:spPr>
          <a:xfrm>
            <a:off x="7291211" y="1607402"/>
            <a:ext cx="1496099" cy="1564548"/>
          </a:xfrm>
          <a:custGeom>
            <a:avLst/>
            <a:gdLst/>
            <a:ahLst/>
            <a:cxnLst/>
            <a:rect l="l" t="t" r="r" b="b"/>
            <a:pathLst>
              <a:path w="1496099" h="1564548">
                <a:moveTo>
                  <a:pt x="0" y="0"/>
                </a:moveTo>
                <a:lnTo>
                  <a:pt x="1496099" y="0"/>
                </a:lnTo>
                <a:lnTo>
                  <a:pt x="1496099" y="1564548"/>
                </a:lnTo>
                <a:lnTo>
                  <a:pt x="0" y="1564548"/>
                </a:lnTo>
                <a:lnTo>
                  <a:pt x="0" y="0"/>
                </a:lnTo>
                <a:close/>
              </a:path>
            </a:pathLst>
          </a:custGeom>
          <a:blipFill>
            <a:blip r:embed="rId7"/>
            <a:stretch>
              <a:fillRect/>
            </a:stretch>
          </a:blipFill>
        </p:spPr>
        <p:txBody>
          <a:bodyPr/>
          <a:lstStyle/>
          <a:p>
            <a:endParaRPr lang="en-US"/>
          </a:p>
        </p:txBody>
      </p:sp>
      <p:grpSp>
        <p:nvGrpSpPr>
          <p:cNvPr id="15" name="Group 15"/>
          <p:cNvGrpSpPr/>
          <p:nvPr/>
        </p:nvGrpSpPr>
        <p:grpSpPr>
          <a:xfrm>
            <a:off x="10838630" y="195632"/>
            <a:ext cx="6420670" cy="1666137"/>
            <a:chOff x="0" y="0"/>
            <a:chExt cx="1691041" cy="438818"/>
          </a:xfrm>
        </p:grpSpPr>
        <p:sp>
          <p:nvSpPr>
            <p:cNvPr id="16" name="Freeform 16"/>
            <p:cNvSpPr/>
            <p:nvPr/>
          </p:nvSpPr>
          <p:spPr>
            <a:xfrm>
              <a:off x="0" y="0"/>
              <a:ext cx="1691041" cy="438818"/>
            </a:xfrm>
            <a:custGeom>
              <a:avLst/>
              <a:gdLst/>
              <a:ahLst/>
              <a:cxnLst/>
              <a:rect l="l" t="t" r="r" b="b"/>
              <a:pathLst>
                <a:path w="1691041" h="438818">
                  <a:moveTo>
                    <a:pt x="61495" y="0"/>
                  </a:moveTo>
                  <a:lnTo>
                    <a:pt x="1629546" y="0"/>
                  </a:lnTo>
                  <a:cubicBezTo>
                    <a:pt x="1663508" y="0"/>
                    <a:pt x="1691041" y="27532"/>
                    <a:pt x="1691041" y="61495"/>
                  </a:cubicBezTo>
                  <a:lnTo>
                    <a:pt x="1691041" y="377323"/>
                  </a:lnTo>
                  <a:cubicBezTo>
                    <a:pt x="1691041" y="393633"/>
                    <a:pt x="1684562" y="409274"/>
                    <a:pt x="1673029" y="420807"/>
                  </a:cubicBezTo>
                  <a:cubicBezTo>
                    <a:pt x="1661497" y="432339"/>
                    <a:pt x="1645855" y="438818"/>
                    <a:pt x="1629546" y="438818"/>
                  </a:cubicBezTo>
                  <a:lnTo>
                    <a:pt x="61495" y="438818"/>
                  </a:lnTo>
                  <a:cubicBezTo>
                    <a:pt x="45185" y="438818"/>
                    <a:pt x="29544" y="432339"/>
                    <a:pt x="18011" y="420807"/>
                  </a:cubicBezTo>
                  <a:cubicBezTo>
                    <a:pt x="6479" y="409274"/>
                    <a:pt x="0" y="393633"/>
                    <a:pt x="0" y="377323"/>
                  </a:cubicBezTo>
                  <a:lnTo>
                    <a:pt x="0" y="61495"/>
                  </a:lnTo>
                  <a:cubicBezTo>
                    <a:pt x="0" y="45185"/>
                    <a:pt x="6479" y="29544"/>
                    <a:pt x="18011" y="18011"/>
                  </a:cubicBezTo>
                  <a:cubicBezTo>
                    <a:pt x="29544" y="6479"/>
                    <a:pt x="45185" y="0"/>
                    <a:pt x="61495" y="0"/>
                  </a:cubicBezTo>
                  <a:close/>
                </a:path>
              </a:pathLst>
            </a:custGeom>
            <a:ln w="38100" cap="rnd">
              <a:gradFill>
                <a:gsLst>
                  <a:gs pos="0">
                    <a:srgbClr val="5170FF">
                      <a:alpha val="100000"/>
                    </a:srgbClr>
                  </a:gs>
                  <a:gs pos="100000">
                    <a:srgbClr val="FF66C4">
                      <a:alpha val="100000"/>
                    </a:srgbClr>
                  </a:gs>
                </a:gsLst>
                <a:lin ang="0"/>
              </a:gradFill>
              <a:prstDash val="solid"/>
              <a:round/>
            </a:ln>
          </p:spPr>
          <p:txBody>
            <a:bodyPr/>
            <a:lstStyle/>
            <a:p>
              <a:endParaRPr lang="en-US"/>
            </a:p>
          </p:txBody>
        </p:sp>
        <p:sp>
          <p:nvSpPr>
            <p:cNvPr id="17" name="TextBox 17"/>
            <p:cNvSpPr txBox="1"/>
            <p:nvPr/>
          </p:nvSpPr>
          <p:spPr>
            <a:xfrm>
              <a:off x="0" y="-95250"/>
              <a:ext cx="1691041" cy="534068"/>
            </a:xfrm>
            <a:prstGeom prst="rect">
              <a:avLst/>
            </a:prstGeom>
          </p:spPr>
          <p:txBody>
            <a:bodyPr lIns="50800" tIns="50800" rIns="50800" bIns="50800" rtlCol="0" anchor="ctr"/>
            <a:lstStyle/>
            <a:p>
              <a:pPr algn="ctr">
                <a:lnSpc>
                  <a:spcPts val="3422"/>
                </a:lnSpc>
              </a:pPr>
              <a:endParaRPr/>
            </a:p>
          </p:txBody>
        </p:sp>
      </p:grpSp>
      <p:sp>
        <p:nvSpPr>
          <p:cNvPr id="18" name="TextBox 18"/>
          <p:cNvSpPr txBox="1"/>
          <p:nvPr/>
        </p:nvSpPr>
        <p:spPr>
          <a:xfrm>
            <a:off x="11160782" y="686709"/>
            <a:ext cx="5776367" cy="553078"/>
          </a:xfrm>
          <a:prstGeom prst="rect">
            <a:avLst/>
          </a:prstGeom>
        </p:spPr>
        <p:txBody>
          <a:bodyPr lIns="0" tIns="0" rIns="0" bIns="0" rtlCol="0" anchor="t">
            <a:spAutoFit/>
          </a:bodyPr>
          <a:lstStyle/>
          <a:p>
            <a:pPr algn="r">
              <a:lnSpc>
                <a:spcPts val="4165"/>
              </a:lnSpc>
            </a:pPr>
            <a:r>
              <a:rPr lang="en-US" sz="2975">
                <a:solidFill>
                  <a:srgbClr val="FFFFFF"/>
                </a:solidFill>
                <a:latin typeface="Codec Pro"/>
                <a:ea typeface="Codec Pro"/>
                <a:cs typeface="Codec Pro"/>
                <a:sym typeface="Codec Pro"/>
              </a:rPr>
              <a:t>Stakeholders </a:t>
            </a:r>
            <a:r>
              <a:rPr lang="en-US" sz="2975" b="1">
                <a:solidFill>
                  <a:srgbClr val="FFFFFF"/>
                </a:solidFill>
                <a:latin typeface="Codec Pro Bold"/>
                <a:ea typeface="Codec Pro Bold"/>
                <a:cs typeface="Codec Pro Bold"/>
                <a:sym typeface="Codec Pro Bold"/>
              </a:rPr>
              <a:t>≠ </a:t>
            </a:r>
            <a:r>
              <a:rPr lang="en-US" sz="2975" b="1">
                <a:solidFill>
                  <a:srgbClr val="FF7AE6"/>
                </a:solidFill>
                <a:latin typeface="Codec Pro Bold"/>
                <a:ea typeface="Codec Pro Bold"/>
                <a:cs typeface="Codec Pro Bold"/>
                <a:sym typeface="Codec Pro Bold"/>
              </a:rPr>
              <a:t>Rightsholders</a:t>
            </a:r>
            <a:r>
              <a:rPr lang="en-US" sz="2975">
                <a:solidFill>
                  <a:srgbClr val="FFFFFF"/>
                </a:solidFill>
                <a:latin typeface="Codec Pro"/>
                <a:ea typeface="Codec Pro"/>
                <a:cs typeface="Codec Pro"/>
                <a:sym typeface="Codec Pro"/>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470554">
                <a:alpha val="100000"/>
              </a:srgbClr>
            </a:gs>
            <a:gs pos="33333">
              <a:srgbClr val="210554">
                <a:alpha val="100000"/>
              </a:srgbClr>
            </a:gs>
            <a:gs pos="66667">
              <a:srgbClr val="130554">
                <a:alpha val="100000"/>
              </a:srgbClr>
            </a:gs>
            <a:gs pos="100000">
              <a:srgbClr val="130554">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52634" y="5757909"/>
            <a:ext cx="7323792" cy="8229600"/>
          </a:xfrm>
          <a:custGeom>
            <a:avLst/>
            <a:gdLst/>
            <a:ahLst/>
            <a:cxnLst/>
            <a:rect l="l" t="t" r="r" b="b"/>
            <a:pathLst>
              <a:path w="7323792" h="8229600">
                <a:moveTo>
                  <a:pt x="0" y="0"/>
                </a:moveTo>
                <a:lnTo>
                  <a:pt x="7323792" y="0"/>
                </a:lnTo>
                <a:lnTo>
                  <a:pt x="7323792" y="8229600"/>
                </a:lnTo>
                <a:lnTo>
                  <a:pt x="0" y="8229600"/>
                </a:lnTo>
                <a:lnTo>
                  <a:pt x="0" y="0"/>
                </a:lnTo>
                <a:close/>
              </a:path>
            </a:pathLst>
          </a:custGeom>
          <a:blipFill>
            <a:blip r:embed="rId3"/>
            <a:stretch>
              <a:fillRect/>
            </a:stretch>
          </a:blipFill>
        </p:spPr>
        <p:txBody>
          <a:bodyPr/>
          <a:lstStyle/>
          <a:p>
            <a:endParaRPr lang="en-US"/>
          </a:p>
        </p:txBody>
      </p:sp>
      <p:sp>
        <p:nvSpPr>
          <p:cNvPr id="3" name="Freeform 3"/>
          <p:cNvSpPr/>
          <p:nvPr/>
        </p:nvSpPr>
        <p:spPr>
          <a:xfrm>
            <a:off x="3629315" y="-1725124"/>
            <a:ext cx="7323792" cy="8229600"/>
          </a:xfrm>
          <a:custGeom>
            <a:avLst/>
            <a:gdLst/>
            <a:ahLst/>
            <a:cxnLst/>
            <a:rect l="l" t="t" r="r" b="b"/>
            <a:pathLst>
              <a:path w="7323792" h="8229600">
                <a:moveTo>
                  <a:pt x="0" y="0"/>
                </a:moveTo>
                <a:lnTo>
                  <a:pt x="7323792" y="0"/>
                </a:lnTo>
                <a:lnTo>
                  <a:pt x="7323792" y="8229600"/>
                </a:lnTo>
                <a:lnTo>
                  <a:pt x="0" y="8229600"/>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84137" y="1625937"/>
            <a:ext cx="7710860" cy="1171575"/>
          </a:xfrm>
          <a:prstGeom prst="rect">
            <a:avLst/>
          </a:prstGeom>
        </p:spPr>
        <p:txBody>
          <a:bodyPr lIns="0" tIns="0" rIns="0" bIns="0" rtlCol="0" anchor="t">
            <a:spAutoFit/>
          </a:bodyPr>
          <a:lstStyle/>
          <a:p>
            <a:pPr algn="l">
              <a:lnSpc>
                <a:spcPts val="8025"/>
              </a:lnSpc>
            </a:pPr>
            <a:r>
              <a:rPr lang="en-US" sz="7500" b="1">
                <a:solidFill>
                  <a:srgbClr val="FFFFFF"/>
                </a:solidFill>
                <a:latin typeface="Codec Pro Bold"/>
                <a:ea typeface="Codec Pro Bold"/>
                <a:cs typeface="Codec Pro Bold"/>
                <a:sym typeface="Codec Pro Bold"/>
              </a:rPr>
              <a:t>Qu'est-ce que</a:t>
            </a:r>
          </a:p>
        </p:txBody>
      </p:sp>
      <p:sp>
        <p:nvSpPr>
          <p:cNvPr id="5" name="TextBox 5"/>
          <p:cNvSpPr txBox="1"/>
          <p:nvPr/>
        </p:nvSpPr>
        <p:spPr>
          <a:xfrm>
            <a:off x="184137" y="5699131"/>
            <a:ext cx="7710860" cy="5816594"/>
          </a:xfrm>
          <a:prstGeom prst="rect">
            <a:avLst/>
          </a:prstGeom>
        </p:spPr>
        <p:txBody>
          <a:bodyPr lIns="0" tIns="0" rIns="0" bIns="0" rtlCol="0" anchor="t">
            <a:spAutoFit/>
          </a:bodyPr>
          <a:lstStyle/>
          <a:p>
            <a:pPr algn="l">
              <a:lnSpc>
                <a:spcPts val="3255"/>
              </a:lnSpc>
            </a:pPr>
            <a:r>
              <a:rPr lang="en-US" sz="2325">
                <a:solidFill>
                  <a:srgbClr val="FFFFFF"/>
                </a:solidFill>
                <a:latin typeface="Codec Pro"/>
                <a:ea typeface="Codec Pro"/>
                <a:cs typeface="Codec Pro"/>
                <a:sym typeface="Codec Pro"/>
              </a:rPr>
              <a:t>La souveraineté des Premières Nations en matière de données signifie que les données des Premières Nations sont régies par leurs propres lois, protocoles et politiques. Ces droits ne peuvent être exercés que si une Première Nation dispose du pouvoir de gérer ses propres données et informations. En tant que nations autonomes et titulaires de droits, les Premières Nations ont le droit inhérent de gérer leurs peuples, leurs terres et leurs ressources, comme le confirme l'article 35 de la Constitution canadienne.</a:t>
            </a:r>
          </a:p>
          <a:p>
            <a:pPr algn="l">
              <a:lnSpc>
                <a:spcPts val="3255"/>
              </a:lnSpc>
            </a:pPr>
            <a:endParaRPr lang="en-US" sz="2325">
              <a:solidFill>
                <a:srgbClr val="FFFFFF"/>
              </a:solidFill>
              <a:latin typeface="Codec Pro"/>
              <a:ea typeface="Codec Pro"/>
              <a:cs typeface="Codec Pro"/>
              <a:sym typeface="Codec Pro"/>
            </a:endParaRPr>
          </a:p>
          <a:p>
            <a:pPr algn="l">
              <a:lnSpc>
                <a:spcPts val="3395"/>
              </a:lnSpc>
            </a:pPr>
            <a:r>
              <a:rPr lang="en-US" sz="2425">
                <a:solidFill>
                  <a:srgbClr val="FFFFFF"/>
                </a:solidFill>
                <a:latin typeface="Codec Pro"/>
                <a:ea typeface="Codec Pro"/>
                <a:cs typeface="Codec Pro"/>
                <a:sym typeface="Codec Pro"/>
              </a:rPr>
              <a:t>Traduit avec DeepL.com (version gratuite)</a:t>
            </a:r>
          </a:p>
          <a:p>
            <a:pPr algn="l">
              <a:lnSpc>
                <a:spcPts val="3395"/>
              </a:lnSpc>
            </a:pPr>
            <a:endParaRPr lang="en-US" sz="2425">
              <a:solidFill>
                <a:srgbClr val="FFFFFF"/>
              </a:solidFill>
              <a:latin typeface="Codec Pro"/>
              <a:ea typeface="Codec Pro"/>
              <a:cs typeface="Codec Pro"/>
              <a:sym typeface="Codec Pro"/>
            </a:endParaRPr>
          </a:p>
          <a:p>
            <a:pPr algn="l">
              <a:lnSpc>
                <a:spcPts val="3395"/>
              </a:lnSpc>
            </a:pPr>
            <a:endParaRPr lang="en-US" sz="2425">
              <a:solidFill>
                <a:srgbClr val="FFFFFF"/>
              </a:solidFill>
              <a:latin typeface="Codec Pro"/>
              <a:ea typeface="Codec Pro"/>
              <a:cs typeface="Codec Pro"/>
              <a:sym typeface="Codec Pro"/>
            </a:endParaRPr>
          </a:p>
        </p:txBody>
      </p:sp>
      <p:grpSp>
        <p:nvGrpSpPr>
          <p:cNvPr id="6" name="Group 6"/>
          <p:cNvGrpSpPr/>
          <p:nvPr/>
        </p:nvGrpSpPr>
        <p:grpSpPr>
          <a:xfrm>
            <a:off x="8925047" y="7044629"/>
            <a:ext cx="7252716" cy="2407414"/>
            <a:chOff x="0" y="0"/>
            <a:chExt cx="1910180" cy="634052"/>
          </a:xfrm>
        </p:grpSpPr>
        <p:sp>
          <p:nvSpPr>
            <p:cNvPr id="7" name="Freeform 7"/>
            <p:cNvSpPr/>
            <p:nvPr/>
          </p:nvSpPr>
          <p:spPr>
            <a:xfrm>
              <a:off x="0" y="0"/>
              <a:ext cx="1910180" cy="634052"/>
            </a:xfrm>
            <a:custGeom>
              <a:avLst/>
              <a:gdLst/>
              <a:ahLst/>
              <a:cxnLst/>
              <a:rect l="l" t="t" r="r" b="b"/>
              <a:pathLst>
                <a:path w="1910180" h="634052">
                  <a:moveTo>
                    <a:pt x="54440" y="0"/>
                  </a:moveTo>
                  <a:lnTo>
                    <a:pt x="1855740" y="0"/>
                  </a:lnTo>
                  <a:cubicBezTo>
                    <a:pt x="1885807" y="0"/>
                    <a:pt x="1910180" y="24374"/>
                    <a:pt x="1910180" y="54440"/>
                  </a:cubicBezTo>
                  <a:lnTo>
                    <a:pt x="1910180" y="579612"/>
                  </a:lnTo>
                  <a:cubicBezTo>
                    <a:pt x="1910180" y="609678"/>
                    <a:pt x="1885807" y="634052"/>
                    <a:pt x="1855740" y="634052"/>
                  </a:cubicBezTo>
                  <a:lnTo>
                    <a:pt x="54440" y="634052"/>
                  </a:lnTo>
                  <a:cubicBezTo>
                    <a:pt x="24374" y="634052"/>
                    <a:pt x="0" y="609678"/>
                    <a:pt x="0" y="579612"/>
                  </a:cubicBezTo>
                  <a:lnTo>
                    <a:pt x="0" y="54440"/>
                  </a:lnTo>
                  <a:cubicBezTo>
                    <a:pt x="0" y="24374"/>
                    <a:pt x="24374" y="0"/>
                    <a:pt x="54440" y="0"/>
                  </a:cubicBezTo>
                  <a:close/>
                </a:path>
              </a:pathLst>
            </a:custGeom>
            <a:ln w="38100" cap="rnd">
              <a:gradFill>
                <a:gsLst>
                  <a:gs pos="0">
                    <a:srgbClr val="5170FF">
                      <a:alpha val="100000"/>
                    </a:srgbClr>
                  </a:gs>
                  <a:gs pos="100000">
                    <a:srgbClr val="FF66C4">
                      <a:alpha val="100000"/>
                    </a:srgbClr>
                  </a:gs>
                </a:gsLst>
                <a:lin ang="0"/>
              </a:gradFill>
              <a:prstDash val="solid"/>
              <a:round/>
            </a:ln>
          </p:spPr>
          <p:txBody>
            <a:bodyPr/>
            <a:lstStyle/>
            <a:p>
              <a:endParaRPr lang="en-US"/>
            </a:p>
          </p:txBody>
        </p:sp>
        <p:sp>
          <p:nvSpPr>
            <p:cNvPr id="8" name="TextBox 8"/>
            <p:cNvSpPr txBox="1"/>
            <p:nvPr/>
          </p:nvSpPr>
          <p:spPr>
            <a:xfrm>
              <a:off x="0" y="-95250"/>
              <a:ext cx="1910180" cy="729302"/>
            </a:xfrm>
            <a:prstGeom prst="rect">
              <a:avLst/>
            </a:prstGeom>
          </p:spPr>
          <p:txBody>
            <a:bodyPr lIns="50800" tIns="50800" rIns="50800" bIns="50800" rtlCol="0" anchor="ctr"/>
            <a:lstStyle/>
            <a:p>
              <a:pPr algn="ctr">
                <a:lnSpc>
                  <a:spcPts val="3422"/>
                </a:lnSpc>
              </a:pPr>
              <a:endParaRPr/>
            </a:p>
          </p:txBody>
        </p:sp>
      </p:grpSp>
      <p:sp>
        <p:nvSpPr>
          <p:cNvPr id="9" name="TextBox 9"/>
          <p:cNvSpPr txBox="1"/>
          <p:nvPr/>
        </p:nvSpPr>
        <p:spPr>
          <a:xfrm>
            <a:off x="9459884" y="7133597"/>
            <a:ext cx="5776367" cy="2124703"/>
          </a:xfrm>
          <a:prstGeom prst="rect">
            <a:avLst/>
          </a:prstGeom>
        </p:spPr>
        <p:txBody>
          <a:bodyPr lIns="0" tIns="0" rIns="0" bIns="0" rtlCol="0" anchor="t">
            <a:spAutoFit/>
          </a:bodyPr>
          <a:lstStyle/>
          <a:p>
            <a:pPr algn="l">
              <a:lnSpc>
                <a:spcPts val="4165"/>
              </a:lnSpc>
            </a:pPr>
            <a:r>
              <a:rPr lang="en-US" sz="2975" b="1">
                <a:solidFill>
                  <a:srgbClr val="FFFFFF"/>
                </a:solidFill>
                <a:latin typeface="Codec Pro Bold"/>
                <a:ea typeface="Codec Pro Bold"/>
                <a:cs typeface="Codec Pro Bold"/>
                <a:sym typeface="Codec Pro Bold"/>
              </a:rPr>
              <a:t>Les données et les informations des Premières Nations </a:t>
            </a:r>
            <a:r>
              <a:rPr lang="en-US" sz="2975" b="1">
                <a:solidFill>
                  <a:srgbClr val="FF7AE6"/>
                </a:solidFill>
                <a:latin typeface="Codec Pro Bold"/>
                <a:ea typeface="Codec Pro Bold"/>
                <a:cs typeface="Codec Pro Bold"/>
                <a:sym typeface="Codec Pro Bold"/>
              </a:rPr>
              <a:t>appartiennent collectivement à leurs membres</a:t>
            </a:r>
            <a:r>
              <a:rPr lang="en-US" sz="2975" b="1">
                <a:solidFill>
                  <a:srgbClr val="FFFFFF"/>
                </a:solidFill>
                <a:latin typeface="Codec Pro Bold"/>
                <a:ea typeface="Codec Pro Bold"/>
                <a:cs typeface="Codec Pro Bold"/>
                <a:sym typeface="Codec Pro Bold"/>
              </a:rPr>
              <a:t>.</a:t>
            </a:r>
          </a:p>
        </p:txBody>
      </p:sp>
      <p:sp>
        <p:nvSpPr>
          <p:cNvPr id="10" name="Freeform 10"/>
          <p:cNvSpPr/>
          <p:nvPr/>
        </p:nvSpPr>
        <p:spPr>
          <a:xfrm rot="-2521655">
            <a:off x="14270550" y="-1121899"/>
            <a:ext cx="4986242" cy="9424168"/>
          </a:xfrm>
          <a:custGeom>
            <a:avLst/>
            <a:gdLst/>
            <a:ahLst/>
            <a:cxnLst/>
            <a:rect l="l" t="t" r="r" b="b"/>
            <a:pathLst>
              <a:path w="4986242" h="9424168">
                <a:moveTo>
                  <a:pt x="0" y="0"/>
                </a:moveTo>
                <a:lnTo>
                  <a:pt x="4986242" y="0"/>
                </a:lnTo>
                <a:lnTo>
                  <a:pt x="4986242" y="9424168"/>
                </a:lnTo>
                <a:lnTo>
                  <a:pt x="0" y="94241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16994" y="2816562"/>
            <a:ext cx="9027006" cy="2933319"/>
          </a:xfrm>
          <a:prstGeom prst="rect">
            <a:avLst/>
          </a:prstGeom>
        </p:spPr>
        <p:txBody>
          <a:bodyPr lIns="0" tIns="0" rIns="0" bIns="0" rtlCol="0" anchor="t">
            <a:spAutoFit/>
          </a:bodyPr>
          <a:lstStyle/>
          <a:p>
            <a:pPr algn="l">
              <a:lnSpc>
                <a:spcPts val="7383"/>
              </a:lnSpc>
            </a:pPr>
            <a:r>
              <a:rPr lang="en-US" sz="6900" b="1">
                <a:solidFill>
                  <a:srgbClr val="FF7AE6"/>
                </a:solidFill>
                <a:latin typeface="Codec Pro Bold"/>
                <a:ea typeface="Codec Pro Bold"/>
                <a:cs typeface="Codec Pro Bold"/>
                <a:sym typeface="Codec Pro Bold"/>
              </a:rPr>
              <a:t>la souveraineté des Premières Nations en matière de données ?</a:t>
            </a:r>
          </a:p>
        </p:txBody>
      </p:sp>
      <p:sp>
        <p:nvSpPr>
          <p:cNvPr id="12" name="Freeform 12"/>
          <p:cNvSpPr/>
          <p:nvPr/>
        </p:nvSpPr>
        <p:spPr>
          <a:xfrm>
            <a:off x="8925047" y="1481838"/>
            <a:ext cx="1496099" cy="1564548"/>
          </a:xfrm>
          <a:custGeom>
            <a:avLst/>
            <a:gdLst/>
            <a:ahLst/>
            <a:cxnLst/>
            <a:rect l="l" t="t" r="r" b="b"/>
            <a:pathLst>
              <a:path w="1496099" h="1564548">
                <a:moveTo>
                  <a:pt x="0" y="0"/>
                </a:moveTo>
                <a:lnTo>
                  <a:pt x="1496099" y="0"/>
                </a:lnTo>
                <a:lnTo>
                  <a:pt x="1496099" y="1564548"/>
                </a:lnTo>
                <a:lnTo>
                  <a:pt x="0" y="1564548"/>
                </a:lnTo>
                <a:lnTo>
                  <a:pt x="0" y="0"/>
                </a:lnTo>
                <a:close/>
              </a:path>
            </a:pathLst>
          </a:custGeom>
          <a:blipFill>
            <a:blip r:embed="rId6"/>
            <a:stretch>
              <a:fillRect/>
            </a:stretch>
          </a:blipFill>
        </p:spPr>
        <p:txBody>
          <a:bodyPr/>
          <a:lstStyle/>
          <a:p>
            <a:endParaRPr lang="en-US"/>
          </a:p>
        </p:txBody>
      </p:sp>
      <p:grpSp>
        <p:nvGrpSpPr>
          <p:cNvPr id="13" name="Group 13"/>
          <p:cNvGrpSpPr/>
          <p:nvPr/>
        </p:nvGrpSpPr>
        <p:grpSpPr>
          <a:xfrm>
            <a:off x="9254639" y="5062490"/>
            <a:ext cx="6923124" cy="1666137"/>
            <a:chOff x="0" y="0"/>
            <a:chExt cx="1823374" cy="438818"/>
          </a:xfrm>
        </p:grpSpPr>
        <p:sp>
          <p:nvSpPr>
            <p:cNvPr id="14" name="Freeform 14"/>
            <p:cNvSpPr/>
            <p:nvPr/>
          </p:nvSpPr>
          <p:spPr>
            <a:xfrm>
              <a:off x="0" y="0"/>
              <a:ext cx="1823374" cy="438818"/>
            </a:xfrm>
            <a:custGeom>
              <a:avLst/>
              <a:gdLst/>
              <a:ahLst/>
              <a:cxnLst/>
              <a:rect l="l" t="t" r="r" b="b"/>
              <a:pathLst>
                <a:path w="1823374" h="438818">
                  <a:moveTo>
                    <a:pt x="57032" y="0"/>
                  </a:moveTo>
                  <a:lnTo>
                    <a:pt x="1766342" y="0"/>
                  </a:lnTo>
                  <a:cubicBezTo>
                    <a:pt x="1781468" y="0"/>
                    <a:pt x="1795974" y="6009"/>
                    <a:pt x="1806670" y="16704"/>
                  </a:cubicBezTo>
                  <a:cubicBezTo>
                    <a:pt x="1817365" y="27400"/>
                    <a:pt x="1823374" y="41906"/>
                    <a:pt x="1823374" y="57032"/>
                  </a:cubicBezTo>
                  <a:lnTo>
                    <a:pt x="1823374" y="381786"/>
                  </a:lnTo>
                  <a:cubicBezTo>
                    <a:pt x="1823374" y="396912"/>
                    <a:pt x="1817365" y="411418"/>
                    <a:pt x="1806670" y="422114"/>
                  </a:cubicBezTo>
                  <a:cubicBezTo>
                    <a:pt x="1795974" y="432809"/>
                    <a:pt x="1781468" y="438818"/>
                    <a:pt x="1766342" y="438818"/>
                  </a:cubicBezTo>
                  <a:lnTo>
                    <a:pt x="57032" y="438818"/>
                  </a:lnTo>
                  <a:cubicBezTo>
                    <a:pt x="41906" y="438818"/>
                    <a:pt x="27400" y="432809"/>
                    <a:pt x="16704" y="422114"/>
                  </a:cubicBezTo>
                  <a:cubicBezTo>
                    <a:pt x="6009" y="411418"/>
                    <a:pt x="0" y="396912"/>
                    <a:pt x="0" y="381786"/>
                  </a:cubicBezTo>
                  <a:lnTo>
                    <a:pt x="0" y="57032"/>
                  </a:lnTo>
                  <a:cubicBezTo>
                    <a:pt x="0" y="41906"/>
                    <a:pt x="6009" y="27400"/>
                    <a:pt x="16704" y="16704"/>
                  </a:cubicBezTo>
                  <a:cubicBezTo>
                    <a:pt x="27400" y="6009"/>
                    <a:pt x="41906" y="0"/>
                    <a:pt x="57032" y="0"/>
                  </a:cubicBezTo>
                  <a:close/>
                </a:path>
              </a:pathLst>
            </a:custGeom>
            <a:ln w="38100" cap="rnd">
              <a:gradFill>
                <a:gsLst>
                  <a:gs pos="0">
                    <a:srgbClr val="5170FF">
                      <a:alpha val="100000"/>
                    </a:srgbClr>
                  </a:gs>
                  <a:gs pos="100000">
                    <a:srgbClr val="FF66C4">
                      <a:alpha val="100000"/>
                    </a:srgbClr>
                  </a:gs>
                </a:gsLst>
                <a:lin ang="0"/>
              </a:gradFill>
              <a:prstDash val="solid"/>
              <a:round/>
            </a:ln>
          </p:spPr>
          <p:txBody>
            <a:bodyPr/>
            <a:lstStyle/>
            <a:p>
              <a:endParaRPr lang="en-US"/>
            </a:p>
          </p:txBody>
        </p:sp>
        <p:sp>
          <p:nvSpPr>
            <p:cNvPr id="15" name="TextBox 15"/>
            <p:cNvSpPr txBox="1"/>
            <p:nvPr/>
          </p:nvSpPr>
          <p:spPr>
            <a:xfrm>
              <a:off x="0" y="-95250"/>
              <a:ext cx="1823374" cy="534068"/>
            </a:xfrm>
            <a:prstGeom prst="rect">
              <a:avLst/>
            </a:prstGeom>
          </p:spPr>
          <p:txBody>
            <a:bodyPr lIns="50800" tIns="50800" rIns="50800" bIns="50800" rtlCol="0" anchor="ctr"/>
            <a:lstStyle/>
            <a:p>
              <a:pPr algn="ctr">
                <a:lnSpc>
                  <a:spcPts val="3422"/>
                </a:lnSpc>
              </a:pPr>
              <a:endParaRPr/>
            </a:p>
          </p:txBody>
        </p:sp>
      </p:grpSp>
      <p:sp>
        <p:nvSpPr>
          <p:cNvPr id="16" name="TextBox 16"/>
          <p:cNvSpPr txBox="1"/>
          <p:nvPr/>
        </p:nvSpPr>
        <p:spPr>
          <a:xfrm>
            <a:off x="9254639" y="5566632"/>
            <a:ext cx="6782882" cy="553078"/>
          </a:xfrm>
          <a:prstGeom prst="rect">
            <a:avLst/>
          </a:prstGeom>
        </p:spPr>
        <p:txBody>
          <a:bodyPr lIns="0" tIns="0" rIns="0" bIns="0" rtlCol="0" anchor="t">
            <a:spAutoFit/>
          </a:bodyPr>
          <a:lstStyle/>
          <a:p>
            <a:pPr algn="r">
              <a:lnSpc>
                <a:spcPts val="4165"/>
              </a:lnSpc>
            </a:pPr>
            <a:r>
              <a:rPr lang="en-US" sz="2975">
                <a:solidFill>
                  <a:srgbClr val="FFFFFF"/>
                </a:solidFill>
                <a:latin typeface="Codec Pro"/>
                <a:ea typeface="Codec Pro"/>
                <a:cs typeface="Codec Pro"/>
                <a:sym typeface="Codec Pro"/>
              </a:rPr>
              <a:t>Partie prenante </a:t>
            </a:r>
            <a:r>
              <a:rPr lang="en-US" sz="2975" b="1">
                <a:solidFill>
                  <a:srgbClr val="FFFFFF"/>
                </a:solidFill>
                <a:latin typeface="Codec Pro Bold"/>
                <a:ea typeface="Codec Pro Bold"/>
                <a:cs typeface="Codec Pro Bold"/>
                <a:sym typeface="Codec Pro Bold"/>
              </a:rPr>
              <a:t>≠ </a:t>
            </a:r>
            <a:r>
              <a:rPr lang="en-US" sz="2975" b="1">
                <a:solidFill>
                  <a:srgbClr val="FF7AE6"/>
                </a:solidFill>
                <a:latin typeface="Codec Pro Bold"/>
                <a:ea typeface="Codec Pro Bold"/>
                <a:cs typeface="Codec Pro Bold"/>
                <a:sym typeface="Codec Pro Bold"/>
              </a:rPr>
              <a:t>titulaire des droits</a:t>
            </a:r>
            <a:r>
              <a:rPr lang="en-US" sz="2975">
                <a:solidFill>
                  <a:srgbClr val="FFFFFF"/>
                </a:solidFill>
                <a:latin typeface="Codec Pro"/>
                <a:ea typeface="Codec Pro"/>
                <a:cs typeface="Codec Pro"/>
                <a:sym typeface="Codec Pro"/>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470554">
                <a:alpha val="100000"/>
              </a:srgbClr>
            </a:gs>
            <a:gs pos="33333">
              <a:srgbClr val="210554">
                <a:alpha val="100000"/>
              </a:srgbClr>
            </a:gs>
            <a:gs pos="66667">
              <a:srgbClr val="130554">
                <a:alpha val="100000"/>
              </a:srgbClr>
            </a:gs>
            <a:gs pos="100000">
              <a:srgbClr val="130554">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832047" y="1388433"/>
            <a:ext cx="7710860" cy="1918909"/>
          </a:xfrm>
          <a:prstGeom prst="rect">
            <a:avLst/>
          </a:prstGeom>
        </p:spPr>
        <p:txBody>
          <a:bodyPr lIns="0" tIns="0" rIns="0" bIns="0" rtlCol="0" anchor="t">
            <a:spAutoFit/>
          </a:bodyPr>
          <a:lstStyle/>
          <a:p>
            <a:pPr algn="l">
              <a:lnSpc>
                <a:spcPts val="7074"/>
              </a:lnSpc>
            </a:pPr>
            <a:r>
              <a:rPr lang="en-US" sz="6611" b="1">
                <a:solidFill>
                  <a:srgbClr val="FFFFFF"/>
                </a:solidFill>
                <a:latin typeface="Codec Pro Bold"/>
                <a:ea typeface="Codec Pro Bold"/>
                <a:cs typeface="Codec Pro Bold"/>
                <a:sym typeface="Codec Pro Bold"/>
              </a:rPr>
              <a:t>Droits individuels contre</a:t>
            </a:r>
          </a:p>
        </p:txBody>
      </p:sp>
      <p:sp>
        <p:nvSpPr>
          <p:cNvPr id="3" name="TextBox 3"/>
          <p:cNvSpPr txBox="1"/>
          <p:nvPr/>
        </p:nvSpPr>
        <p:spPr>
          <a:xfrm>
            <a:off x="3585351" y="2283783"/>
            <a:ext cx="7710860" cy="1023559"/>
          </a:xfrm>
          <a:prstGeom prst="rect">
            <a:avLst/>
          </a:prstGeom>
        </p:spPr>
        <p:txBody>
          <a:bodyPr lIns="0" tIns="0" rIns="0" bIns="0" rtlCol="0" anchor="t">
            <a:spAutoFit/>
          </a:bodyPr>
          <a:lstStyle/>
          <a:p>
            <a:pPr algn="l">
              <a:lnSpc>
                <a:spcPts val="7074"/>
              </a:lnSpc>
            </a:pPr>
            <a:r>
              <a:rPr lang="en-US" sz="6611" b="1">
                <a:solidFill>
                  <a:srgbClr val="FF7AE6"/>
                </a:solidFill>
                <a:latin typeface="Codec Pro Bold"/>
                <a:ea typeface="Codec Pro Bold"/>
                <a:cs typeface="Codec Pro Bold"/>
                <a:sym typeface="Codec Pro Bold"/>
              </a:rPr>
              <a:t>droits collectifs</a:t>
            </a:r>
          </a:p>
        </p:txBody>
      </p:sp>
      <p:sp>
        <p:nvSpPr>
          <p:cNvPr id="4" name="Freeform 4"/>
          <p:cNvSpPr/>
          <p:nvPr/>
        </p:nvSpPr>
        <p:spPr>
          <a:xfrm>
            <a:off x="13197421" y="-1757387"/>
            <a:ext cx="7323792" cy="8229600"/>
          </a:xfrm>
          <a:custGeom>
            <a:avLst/>
            <a:gdLst/>
            <a:ahLst/>
            <a:cxnLst/>
            <a:rect l="l" t="t" r="r" b="b"/>
            <a:pathLst>
              <a:path w="7323792" h="8229600">
                <a:moveTo>
                  <a:pt x="0" y="0"/>
                </a:moveTo>
                <a:lnTo>
                  <a:pt x="7323792" y="0"/>
                </a:lnTo>
                <a:lnTo>
                  <a:pt x="7323792" y="8229600"/>
                </a:lnTo>
                <a:lnTo>
                  <a:pt x="0" y="8229600"/>
                </a:lnTo>
                <a:lnTo>
                  <a:pt x="0" y="0"/>
                </a:lnTo>
                <a:close/>
              </a:path>
            </a:pathLst>
          </a:custGeom>
          <a:blipFill>
            <a:blip r:embed="rId3"/>
            <a:stretch>
              <a:fillRect/>
            </a:stretch>
          </a:blipFill>
        </p:spPr>
        <p:txBody>
          <a:bodyPr/>
          <a:lstStyle/>
          <a:p>
            <a:endParaRPr lang="en-US"/>
          </a:p>
        </p:txBody>
      </p:sp>
      <p:sp>
        <p:nvSpPr>
          <p:cNvPr id="5" name="Freeform 5"/>
          <p:cNvSpPr/>
          <p:nvPr/>
        </p:nvSpPr>
        <p:spPr>
          <a:xfrm>
            <a:off x="9415472" y="5725647"/>
            <a:ext cx="7323792" cy="8229600"/>
          </a:xfrm>
          <a:custGeom>
            <a:avLst/>
            <a:gdLst/>
            <a:ahLst/>
            <a:cxnLst/>
            <a:rect l="l" t="t" r="r" b="b"/>
            <a:pathLst>
              <a:path w="7323792" h="8229600">
                <a:moveTo>
                  <a:pt x="0" y="0"/>
                </a:moveTo>
                <a:lnTo>
                  <a:pt x="7323792" y="0"/>
                </a:lnTo>
                <a:lnTo>
                  <a:pt x="7323792" y="8229600"/>
                </a:lnTo>
                <a:lnTo>
                  <a:pt x="0" y="8229600"/>
                </a:lnTo>
                <a:lnTo>
                  <a:pt x="0" y="0"/>
                </a:lnTo>
                <a:close/>
              </a:path>
            </a:pathLst>
          </a:custGeom>
          <a:blipFill>
            <a:blip r:embed="rId3"/>
            <a:stretch>
              <a:fillRect/>
            </a:stretch>
          </a:blipFill>
        </p:spPr>
        <p:txBody>
          <a:bodyPr/>
          <a:lstStyle/>
          <a:p>
            <a:endParaRPr lang="en-US"/>
          </a:p>
        </p:txBody>
      </p:sp>
      <p:sp>
        <p:nvSpPr>
          <p:cNvPr id="6" name="Freeform 6"/>
          <p:cNvSpPr/>
          <p:nvPr/>
        </p:nvSpPr>
        <p:spPr>
          <a:xfrm rot="-4799252">
            <a:off x="9812272" y="-3504314"/>
            <a:ext cx="4986242" cy="9424168"/>
          </a:xfrm>
          <a:custGeom>
            <a:avLst/>
            <a:gdLst/>
            <a:ahLst/>
            <a:cxnLst/>
            <a:rect l="l" t="t" r="r" b="b"/>
            <a:pathLst>
              <a:path w="4986242" h="9424168">
                <a:moveTo>
                  <a:pt x="0" y="0"/>
                </a:moveTo>
                <a:lnTo>
                  <a:pt x="4986242" y="0"/>
                </a:lnTo>
                <a:lnTo>
                  <a:pt x="4986242" y="9424168"/>
                </a:lnTo>
                <a:lnTo>
                  <a:pt x="0" y="94241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10265283" y="1954030"/>
            <a:ext cx="6994017" cy="699401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25046" r="-25046"/>
              </a:stretch>
            </a:blipFill>
          </p:spPr>
          <p:txBody>
            <a:bodyPr/>
            <a:lstStyle/>
            <a:p>
              <a:endParaRPr lang="en-US"/>
            </a:p>
          </p:txBody>
        </p:sp>
      </p:grpSp>
      <p:sp>
        <p:nvSpPr>
          <p:cNvPr id="9" name="TextBox 9"/>
          <p:cNvSpPr txBox="1"/>
          <p:nvPr/>
        </p:nvSpPr>
        <p:spPr>
          <a:xfrm>
            <a:off x="589985" y="3221618"/>
            <a:ext cx="9236583" cy="6311265"/>
          </a:xfrm>
          <a:prstGeom prst="rect">
            <a:avLst/>
          </a:prstGeom>
        </p:spPr>
        <p:txBody>
          <a:bodyPr lIns="0" tIns="0" rIns="0" bIns="0" rtlCol="0" anchor="t">
            <a:spAutoFit/>
          </a:bodyPr>
          <a:lstStyle/>
          <a:p>
            <a:pPr algn="l">
              <a:lnSpc>
                <a:spcPts val="3359"/>
              </a:lnSpc>
              <a:spcBef>
                <a:spcPct val="0"/>
              </a:spcBef>
            </a:pPr>
            <a:r>
              <a:rPr lang="en-US" sz="2399" b="1">
                <a:solidFill>
                  <a:srgbClr val="FFFFFF"/>
                </a:solidFill>
                <a:latin typeface="Codec Pro Bold"/>
                <a:ea typeface="Codec Pro Bold"/>
                <a:cs typeface="Codec Pro Bold"/>
                <a:sym typeface="Codec Pro Bold"/>
              </a:rPr>
              <a:t>Une grande partie des données et des renseignements sur les Premières Nations détenus par la Couronne ne constituent pas des renseignements personnels au sens de la Loi sur la protection des renseignements personnels ; par conséquent, une grande partie de ces données est accessible au public en vertu de la Loi sur l’accès à l’information.</a:t>
            </a:r>
          </a:p>
          <a:p>
            <a:pPr algn="l">
              <a:lnSpc>
                <a:spcPts val="3359"/>
              </a:lnSpc>
              <a:spcBef>
                <a:spcPct val="0"/>
              </a:spcBef>
            </a:pPr>
            <a:r>
              <a:rPr lang="en-US" sz="2399" b="1">
                <a:solidFill>
                  <a:srgbClr val="FFFFFF"/>
                </a:solidFill>
                <a:latin typeface="Codec Pro Bold"/>
                <a:ea typeface="Codec Pro Bold"/>
                <a:cs typeface="Codec Pro Bold"/>
                <a:sym typeface="Codec Pro Bold"/>
              </a:rPr>
              <a:t>Elle prive les Premières Nations du respect qu’elle accorde aux autres gouvernements, y compris les gouvernements étrangers, les provinces et les municipalités. La Couronne prend des décisions unilatérales quant à qui peut accéder aux données, dans quelles conditions et à quelles fins, et a tiré profit de la vente de données sur les Premières Nations au secteur privé.</a:t>
            </a:r>
          </a:p>
          <a:p>
            <a:pPr algn="l">
              <a:lnSpc>
                <a:spcPts val="3359"/>
              </a:lnSpc>
              <a:spcBef>
                <a:spcPct val="0"/>
              </a:spcBef>
            </a:pPr>
            <a:endParaRPr lang="en-US" sz="2399" b="1">
              <a:solidFill>
                <a:srgbClr val="FFFFFF"/>
              </a:solidFill>
              <a:latin typeface="Codec Pro Bold"/>
              <a:ea typeface="Codec Pro Bold"/>
              <a:cs typeface="Codec Pro Bold"/>
              <a:sym typeface="Codec Pro Bold"/>
            </a:endParaRPr>
          </a:p>
          <a:p>
            <a:pPr algn="l">
              <a:lnSpc>
                <a:spcPts val="3359"/>
              </a:lnSpc>
              <a:spcBef>
                <a:spcPct val="0"/>
              </a:spcBef>
            </a:pPr>
            <a:endParaRPr lang="en-US" sz="2399" b="1">
              <a:solidFill>
                <a:srgbClr val="FFFFFF"/>
              </a:solidFill>
              <a:latin typeface="Codec Pro Bold"/>
              <a:ea typeface="Codec Pro Bold"/>
              <a:cs typeface="Codec Pro Bold"/>
              <a:sym typeface="Codec Pro Bold"/>
            </a:endParaRPr>
          </a:p>
        </p:txBody>
      </p:sp>
      <p:sp>
        <p:nvSpPr>
          <p:cNvPr id="10" name="Freeform 10"/>
          <p:cNvSpPr/>
          <p:nvPr/>
        </p:nvSpPr>
        <p:spPr>
          <a:xfrm>
            <a:off x="9522203" y="7535436"/>
            <a:ext cx="2455061" cy="2567384"/>
          </a:xfrm>
          <a:custGeom>
            <a:avLst/>
            <a:gdLst/>
            <a:ahLst/>
            <a:cxnLst/>
            <a:rect l="l" t="t" r="r" b="b"/>
            <a:pathLst>
              <a:path w="2455061" h="2567384">
                <a:moveTo>
                  <a:pt x="0" y="0"/>
                </a:moveTo>
                <a:lnTo>
                  <a:pt x="2455060" y="0"/>
                </a:lnTo>
                <a:lnTo>
                  <a:pt x="2455060" y="2567384"/>
                </a:lnTo>
                <a:lnTo>
                  <a:pt x="0" y="2567384"/>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470554">
                <a:alpha val="100000"/>
              </a:srgbClr>
            </a:gs>
            <a:gs pos="33333">
              <a:srgbClr val="210554">
                <a:alpha val="100000"/>
              </a:srgbClr>
            </a:gs>
            <a:gs pos="66667">
              <a:srgbClr val="130554">
                <a:alpha val="100000"/>
              </a:srgbClr>
            </a:gs>
            <a:gs pos="100000">
              <a:srgbClr val="130554">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272504" y="1268241"/>
            <a:ext cx="8754629" cy="1099006"/>
          </a:xfrm>
          <a:prstGeom prst="rect">
            <a:avLst/>
          </a:prstGeom>
        </p:spPr>
        <p:txBody>
          <a:bodyPr lIns="0" tIns="0" rIns="0" bIns="0" rtlCol="0" anchor="t">
            <a:spAutoFit/>
          </a:bodyPr>
          <a:lstStyle/>
          <a:p>
            <a:pPr algn="r">
              <a:lnSpc>
                <a:spcPts val="7642"/>
              </a:lnSpc>
            </a:pPr>
            <a:r>
              <a:rPr lang="en-US" sz="7142" b="1">
                <a:solidFill>
                  <a:srgbClr val="FFFFFF"/>
                </a:solidFill>
                <a:latin typeface="Codec Pro Bold"/>
                <a:ea typeface="Codec Pro Bold"/>
                <a:cs typeface="Codec Pro Bold"/>
                <a:sym typeface="Codec Pro Bold"/>
              </a:rPr>
              <a:t>AI’s Implications for</a:t>
            </a:r>
          </a:p>
        </p:txBody>
      </p:sp>
      <p:sp>
        <p:nvSpPr>
          <p:cNvPr id="3" name="TextBox 3"/>
          <p:cNvSpPr txBox="1"/>
          <p:nvPr/>
        </p:nvSpPr>
        <p:spPr>
          <a:xfrm>
            <a:off x="438913" y="2348197"/>
            <a:ext cx="13903879" cy="1098957"/>
          </a:xfrm>
          <a:prstGeom prst="rect">
            <a:avLst/>
          </a:prstGeom>
        </p:spPr>
        <p:txBody>
          <a:bodyPr lIns="0" tIns="0" rIns="0" bIns="0" rtlCol="0" anchor="t">
            <a:spAutoFit/>
          </a:bodyPr>
          <a:lstStyle/>
          <a:p>
            <a:pPr algn="l">
              <a:lnSpc>
                <a:spcPts val="7639"/>
              </a:lnSpc>
            </a:pPr>
            <a:r>
              <a:rPr lang="en-US" sz="7140" b="1">
                <a:solidFill>
                  <a:srgbClr val="FF7AE6"/>
                </a:solidFill>
                <a:latin typeface="Codec Pro Bold"/>
                <a:ea typeface="Codec Pro Bold"/>
                <a:cs typeface="Codec Pro Bold"/>
                <a:sym typeface="Codec Pro Bold"/>
              </a:rPr>
              <a:t>First Nations’ data sovereginty</a:t>
            </a:r>
          </a:p>
        </p:txBody>
      </p:sp>
      <p:grpSp>
        <p:nvGrpSpPr>
          <p:cNvPr id="4" name="Group 4"/>
          <p:cNvGrpSpPr/>
          <p:nvPr/>
        </p:nvGrpSpPr>
        <p:grpSpPr>
          <a:xfrm>
            <a:off x="1028700" y="5416207"/>
            <a:ext cx="5303173" cy="2355004"/>
            <a:chOff x="0" y="0"/>
            <a:chExt cx="1396721" cy="620248"/>
          </a:xfrm>
        </p:grpSpPr>
        <p:sp>
          <p:nvSpPr>
            <p:cNvPr id="5" name="Freeform 5"/>
            <p:cNvSpPr/>
            <p:nvPr/>
          </p:nvSpPr>
          <p:spPr>
            <a:xfrm>
              <a:off x="0" y="0"/>
              <a:ext cx="1396720" cy="620248"/>
            </a:xfrm>
            <a:custGeom>
              <a:avLst/>
              <a:gdLst/>
              <a:ahLst/>
              <a:cxnLst/>
              <a:rect l="l" t="t" r="r" b="b"/>
              <a:pathLst>
                <a:path w="1396720" h="620248">
                  <a:moveTo>
                    <a:pt x="74453" y="0"/>
                  </a:moveTo>
                  <a:lnTo>
                    <a:pt x="1322267" y="0"/>
                  </a:lnTo>
                  <a:cubicBezTo>
                    <a:pt x="1342014" y="0"/>
                    <a:pt x="1360951" y="7844"/>
                    <a:pt x="1374914" y="21807"/>
                  </a:cubicBezTo>
                  <a:cubicBezTo>
                    <a:pt x="1388876" y="35769"/>
                    <a:pt x="1396720" y="54707"/>
                    <a:pt x="1396720" y="74453"/>
                  </a:cubicBezTo>
                  <a:lnTo>
                    <a:pt x="1396720" y="545795"/>
                  </a:lnTo>
                  <a:cubicBezTo>
                    <a:pt x="1396720" y="565541"/>
                    <a:pt x="1388876" y="584479"/>
                    <a:pt x="1374914" y="598441"/>
                  </a:cubicBezTo>
                  <a:cubicBezTo>
                    <a:pt x="1360951" y="612404"/>
                    <a:pt x="1342014" y="620248"/>
                    <a:pt x="1322267" y="620248"/>
                  </a:cubicBezTo>
                  <a:lnTo>
                    <a:pt x="74453" y="620248"/>
                  </a:lnTo>
                  <a:cubicBezTo>
                    <a:pt x="54707" y="620248"/>
                    <a:pt x="35769" y="612404"/>
                    <a:pt x="21807" y="598441"/>
                  </a:cubicBezTo>
                  <a:cubicBezTo>
                    <a:pt x="7844" y="584479"/>
                    <a:pt x="0" y="565541"/>
                    <a:pt x="0" y="545795"/>
                  </a:cubicBezTo>
                  <a:lnTo>
                    <a:pt x="0" y="74453"/>
                  </a:lnTo>
                  <a:cubicBezTo>
                    <a:pt x="0" y="54707"/>
                    <a:pt x="7844" y="35769"/>
                    <a:pt x="21807" y="21807"/>
                  </a:cubicBezTo>
                  <a:cubicBezTo>
                    <a:pt x="35769" y="7844"/>
                    <a:pt x="54707" y="0"/>
                    <a:pt x="74453" y="0"/>
                  </a:cubicBezTo>
                  <a:close/>
                </a:path>
              </a:pathLst>
            </a:custGeom>
            <a:ln w="38100" cap="rnd">
              <a:gradFill>
                <a:gsLst>
                  <a:gs pos="0">
                    <a:srgbClr val="5170FF">
                      <a:alpha val="100000"/>
                    </a:srgbClr>
                  </a:gs>
                  <a:gs pos="100000">
                    <a:srgbClr val="FF66C4">
                      <a:alpha val="100000"/>
                    </a:srgbClr>
                  </a:gs>
                </a:gsLst>
                <a:lin ang="0"/>
              </a:gradFill>
              <a:prstDash val="solid"/>
              <a:round/>
            </a:ln>
          </p:spPr>
          <p:txBody>
            <a:bodyPr/>
            <a:lstStyle/>
            <a:p>
              <a:endParaRPr lang="en-US"/>
            </a:p>
          </p:txBody>
        </p:sp>
        <p:sp>
          <p:nvSpPr>
            <p:cNvPr id="6" name="TextBox 6"/>
            <p:cNvSpPr txBox="1"/>
            <p:nvPr/>
          </p:nvSpPr>
          <p:spPr>
            <a:xfrm>
              <a:off x="0" y="-95250"/>
              <a:ext cx="1396721" cy="715498"/>
            </a:xfrm>
            <a:prstGeom prst="rect">
              <a:avLst/>
            </a:prstGeom>
          </p:spPr>
          <p:txBody>
            <a:bodyPr lIns="50800" tIns="50800" rIns="50800" bIns="50800" rtlCol="0" anchor="ctr"/>
            <a:lstStyle/>
            <a:p>
              <a:pPr algn="ctr">
                <a:lnSpc>
                  <a:spcPts val="3422"/>
                </a:lnSpc>
              </a:pPr>
              <a:endParaRPr/>
            </a:p>
          </p:txBody>
        </p:sp>
      </p:grpSp>
      <p:grpSp>
        <p:nvGrpSpPr>
          <p:cNvPr id="7" name="Group 7"/>
          <p:cNvGrpSpPr/>
          <p:nvPr/>
        </p:nvGrpSpPr>
        <p:grpSpPr>
          <a:xfrm>
            <a:off x="6492413" y="5416207"/>
            <a:ext cx="5303173" cy="2355004"/>
            <a:chOff x="0" y="0"/>
            <a:chExt cx="1396721" cy="620248"/>
          </a:xfrm>
        </p:grpSpPr>
        <p:sp>
          <p:nvSpPr>
            <p:cNvPr id="8" name="Freeform 8"/>
            <p:cNvSpPr/>
            <p:nvPr/>
          </p:nvSpPr>
          <p:spPr>
            <a:xfrm>
              <a:off x="0" y="0"/>
              <a:ext cx="1396720" cy="620248"/>
            </a:xfrm>
            <a:custGeom>
              <a:avLst/>
              <a:gdLst/>
              <a:ahLst/>
              <a:cxnLst/>
              <a:rect l="l" t="t" r="r" b="b"/>
              <a:pathLst>
                <a:path w="1396720" h="620248">
                  <a:moveTo>
                    <a:pt x="74453" y="0"/>
                  </a:moveTo>
                  <a:lnTo>
                    <a:pt x="1322267" y="0"/>
                  </a:lnTo>
                  <a:cubicBezTo>
                    <a:pt x="1342014" y="0"/>
                    <a:pt x="1360951" y="7844"/>
                    <a:pt x="1374914" y="21807"/>
                  </a:cubicBezTo>
                  <a:cubicBezTo>
                    <a:pt x="1388876" y="35769"/>
                    <a:pt x="1396720" y="54707"/>
                    <a:pt x="1396720" y="74453"/>
                  </a:cubicBezTo>
                  <a:lnTo>
                    <a:pt x="1396720" y="545795"/>
                  </a:lnTo>
                  <a:cubicBezTo>
                    <a:pt x="1396720" y="565541"/>
                    <a:pt x="1388876" y="584479"/>
                    <a:pt x="1374914" y="598441"/>
                  </a:cubicBezTo>
                  <a:cubicBezTo>
                    <a:pt x="1360951" y="612404"/>
                    <a:pt x="1342014" y="620248"/>
                    <a:pt x="1322267" y="620248"/>
                  </a:cubicBezTo>
                  <a:lnTo>
                    <a:pt x="74453" y="620248"/>
                  </a:lnTo>
                  <a:cubicBezTo>
                    <a:pt x="54707" y="620248"/>
                    <a:pt x="35769" y="612404"/>
                    <a:pt x="21807" y="598441"/>
                  </a:cubicBezTo>
                  <a:cubicBezTo>
                    <a:pt x="7844" y="584479"/>
                    <a:pt x="0" y="565541"/>
                    <a:pt x="0" y="545795"/>
                  </a:cubicBezTo>
                  <a:lnTo>
                    <a:pt x="0" y="74453"/>
                  </a:lnTo>
                  <a:cubicBezTo>
                    <a:pt x="0" y="54707"/>
                    <a:pt x="7844" y="35769"/>
                    <a:pt x="21807" y="21807"/>
                  </a:cubicBezTo>
                  <a:cubicBezTo>
                    <a:pt x="35769" y="7844"/>
                    <a:pt x="54707" y="0"/>
                    <a:pt x="74453" y="0"/>
                  </a:cubicBezTo>
                  <a:close/>
                </a:path>
              </a:pathLst>
            </a:custGeom>
            <a:ln w="38100" cap="rnd">
              <a:gradFill>
                <a:gsLst>
                  <a:gs pos="0">
                    <a:srgbClr val="5170FF">
                      <a:alpha val="100000"/>
                    </a:srgbClr>
                  </a:gs>
                  <a:gs pos="100000">
                    <a:srgbClr val="FF66C4">
                      <a:alpha val="100000"/>
                    </a:srgbClr>
                  </a:gs>
                </a:gsLst>
                <a:lin ang="0"/>
              </a:gradFill>
              <a:prstDash val="solid"/>
              <a:round/>
            </a:ln>
          </p:spPr>
          <p:txBody>
            <a:bodyPr/>
            <a:lstStyle/>
            <a:p>
              <a:endParaRPr lang="en-US"/>
            </a:p>
          </p:txBody>
        </p:sp>
        <p:sp>
          <p:nvSpPr>
            <p:cNvPr id="9" name="TextBox 9"/>
            <p:cNvSpPr txBox="1"/>
            <p:nvPr/>
          </p:nvSpPr>
          <p:spPr>
            <a:xfrm>
              <a:off x="0" y="-95250"/>
              <a:ext cx="1396721" cy="715498"/>
            </a:xfrm>
            <a:prstGeom prst="rect">
              <a:avLst/>
            </a:prstGeom>
          </p:spPr>
          <p:txBody>
            <a:bodyPr lIns="50800" tIns="50800" rIns="50800" bIns="50800" rtlCol="0" anchor="ctr"/>
            <a:lstStyle/>
            <a:p>
              <a:pPr algn="ctr">
                <a:lnSpc>
                  <a:spcPts val="3422"/>
                </a:lnSpc>
              </a:pPr>
              <a:endParaRPr/>
            </a:p>
          </p:txBody>
        </p:sp>
      </p:grpSp>
      <p:sp>
        <p:nvSpPr>
          <p:cNvPr id="10" name="TextBox 10"/>
          <p:cNvSpPr txBox="1"/>
          <p:nvPr/>
        </p:nvSpPr>
        <p:spPr>
          <a:xfrm>
            <a:off x="1299491" y="5628999"/>
            <a:ext cx="4767738" cy="1843694"/>
          </a:xfrm>
          <a:prstGeom prst="rect">
            <a:avLst/>
          </a:prstGeom>
        </p:spPr>
        <p:txBody>
          <a:bodyPr lIns="0" tIns="0" rIns="0" bIns="0" rtlCol="0" anchor="t">
            <a:spAutoFit/>
          </a:bodyPr>
          <a:lstStyle/>
          <a:p>
            <a:pPr algn="ctr">
              <a:lnSpc>
                <a:spcPts val="2854"/>
              </a:lnSpc>
              <a:spcBef>
                <a:spcPct val="0"/>
              </a:spcBef>
            </a:pPr>
            <a:r>
              <a:rPr lang="en-US" sz="2038">
                <a:solidFill>
                  <a:srgbClr val="FFFFFF"/>
                </a:solidFill>
                <a:latin typeface="Codec Pro"/>
                <a:ea typeface="Codec Pro"/>
                <a:cs typeface="Codec Pro"/>
                <a:sym typeface="Codec Pro"/>
              </a:rPr>
              <a:t>Generative AI scrapes ‘open data’ without regard for intellectual property and First Nations protocols for passing on knowledge or sharing artistic expression.</a:t>
            </a:r>
          </a:p>
        </p:txBody>
      </p:sp>
      <p:sp>
        <p:nvSpPr>
          <p:cNvPr id="11" name="TextBox 11"/>
          <p:cNvSpPr txBox="1"/>
          <p:nvPr/>
        </p:nvSpPr>
        <p:spPr>
          <a:xfrm>
            <a:off x="6760131" y="5534025"/>
            <a:ext cx="4767738" cy="2205644"/>
          </a:xfrm>
          <a:prstGeom prst="rect">
            <a:avLst/>
          </a:prstGeom>
        </p:spPr>
        <p:txBody>
          <a:bodyPr lIns="0" tIns="0" rIns="0" bIns="0" rtlCol="0" anchor="t">
            <a:spAutoFit/>
          </a:bodyPr>
          <a:lstStyle/>
          <a:p>
            <a:pPr algn="ctr">
              <a:lnSpc>
                <a:spcPts val="2854"/>
              </a:lnSpc>
              <a:spcBef>
                <a:spcPct val="0"/>
              </a:spcBef>
            </a:pPr>
            <a:r>
              <a:rPr lang="en-US" sz="2038">
                <a:solidFill>
                  <a:srgbClr val="FFFFFF"/>
                </a:solidFill>
                <a:latin typeface="Codec Pro"/>
                <a:ea typeface="Codec Pro"/>
                <a:cs typeface="Codec Pro"/>
                <a:sym typeface="Codec Pro"/>
              </a:rPr>
              <a:t>AI ‘makes decisions’ based on the program’s training data and the built-in goals or outcomes in the set parameters that can come with implicit biases about Indigenous peoples.</a:t>
            </a:r>
          </a:p>
        </p:txBody>
      </p:sp>
      <p:sp>
        <p:nvSpPr>
          <p:cNvPr id="12" name="TextBox 12"/>
          <p:cNvSpPr txBox="1"/>
          <p:nvPr/>
        </p:nvSpPr>
        <p:spPr>
          <a:xfrm>
            <a:off x="1738805" y="4216689"/>
            <a:ext cx="3889111" cy="1022062"/>
          </a:xfrm>
          <a:prstGeom prst="rect">
            <a:avLst/>
          </a:prstGeom>
        </p:spPr>
        <p:txBody>
          <a:bodyPr lIns="0" tIns="0" rIns="0" bIns="0" rtlCol="0" anchor="t">
            <a:spAutoFit/>
          </a:bodyPr>
          <a:lstStyle/>
          <a:p>
            <a:pPr algn="ctr">
              <a:lnSpc>
                <a:spcPts val="3813"/>
              </a:lnSpc>
            </a:pPr>
            <a:r>
              <a:rPr lang="en-US" sz="3498" b="1">
                <a:solidFill>
                  <a:srgbClr val="FF7AE6"/>
                </a:solidFill>
                <a:latin typeface="Codec Pro Bold"/>
                <a:ea typeface="Codec Pro Bold"/>
                <a:cs typeface="Codec Pro Bold"/>
                <a:sym typeface="Codec Pro Bold"/>
              </a:rPr>
              <a:t>Intellectual Property</a:t>
            </a:r>
          </a:p>
        </p:txBody>
      </p:sp>
      <p:sp>
        <p:nvSpPr>
          <p:cNvPr id="13" name="TextBox 13"/>
          <p:cNvSpPr txBox="1"/>
          <p:nvPr/>
        </p:nvSpPr>
        <p:spPr>
          <a:xfrm>
            <a:off x="6636102" y="4123072"/>
            <a:ext cx="5015797" cy="1020428"/>
          </a:xfrm>
          <a:prstGeom prst="rect">
            <a:avLst/>
          </a:prstGeom>
        </p:spPr>
        <p:txBody>
          <a:bodyPr lIns="0" tIns="0" rIns="0" bIns="0" rtlCol="0" anchor="t">
            <a:spAutoFit/>
          </a:bodyPr>
          <a:lstStyle/>
          <a:p>
            <a:pPr marL="0" lvl="0" indent="0" algn="ctr">
              <a:lnSpc>
                <a:spcPts val="3813"/>
              </a:lnSpc>
              <a:spcBef>
                <a:spcPct val="0"/>
              </a:spcBef>
            </a:pPr>
            <a:r>
              <a:rPr lang="en-US" sz="3498" b="1" u="none" strike="noStrike">
                <a:solidFill>
                  <a:srgbClr val="FF7AE6"/>
                </a:solidFill>
                <a:latin typeface="Codec Pro Bold"/>
                <a:ea typeface="Codec Pro Bold"/>
                <a:cs typeface="Codec Pro Bold"/>
                <a:sym typeface="Codec Pro Bold"/>
              </a:rPr>
              <a:t>Decision-making with predictive analytics</a:t>
            </a:r>
          </a:p>
        </p:txBody>
      </p:sp>
      <p:sp>
        <p:nvSpPr>
          <p:cNvPr id="14" name="TextBox 14"/>
          <p:cNvSpPr txBox="1"/>
          <p:nvPr/>
        </p:nvSpPr>
        <p:spPr>
          <a:xfrm>
            <a:off x="12347778" y="4123072"/>
            <a:ext cx="3683986" cy="1020428"/>
          </a:xfrm>
          <a:prstGeom prst="rect">
            <a:avLst/>
          </a:prstGeom>
        </p:spPr>
        <p:txBody>
          <a:bodyPr lIns="0" tIns="0" rIns="0" bIns="0" rtlCol="0" anchor="t">
            <a:spAutoFit/>
          </a:bodyPr>
          <a:lstStyle/>
          <a:p>
            <a:pPr marL="0" lvl="0" indent="0" algn="ctr">
              <a:lnSpc>
                <a:spcPts val="3813"/>
              </a:lnSpc>
              <a:spcBef>
                <a:spcPct val="0"/>
              </a:spcBef>
            </a:pPr>
            <a:r>
              <a:rPr lang="en-US" sz="3498" b="1">
                <a:solidFill>
                  <a:srgbClr val="FF7AE6"/>
                </a:solidFill>
                <a:latin typeface="Codec Pro Bold"/>
                <a:ea typeface="Codec Pro Bold"/>
                <a:cs typeface="Codec Pro Bold"/>
                <a:sym typeface="Codec Pro Bold"/>
              </a:rPr>
              <a:t>Environmental Impacts</a:t>
            </a:r>
          </a:p>
        </p:txBody>
      </p:sp>
      <p:sp>
        <p:nvSpPr>
          <p:cNvPr id="15" name="Freeform 15"/>
          <p:cNvSpPr/>
          <p:nvPr/>
        </p:nvSpPr>
        <p:spPr>
          <a:xfrm>
            <a:off x="13914946" y="-3086100"/>
            <a:ext cx="7323792" cy="8229600"/>
          </a:xfrm>
          <a:custGeom>
            <a:avLst/>
            <a:gdLst/>
            <a:ahLst/>
            <a:cxnLst/>
            <a:rect l="l" t="t" r="r" b="b"/>
            <a:pathLst>
              <a:path w="7323792" h="8229600">
                <a:moveTo>
                  <a:pt x="0" y="0"/>
                </a:moveTo>
                <a:lnTo>
                  <a:pt x="7323792" y="0"/>
                </a:lnTo>
                <a:lnTo>
                  <a:pt x="7323792" y="8229600"/>
                </a:lnTo>
                <a:lnTo>
                  <a:pt x="0" y="8229600"/>
                </a:lnTo>
                <a:lnTo>
                  <a:pt x="0" y="0"/>
                </a:lnTo>
                <a:close/>
              </a:path>
            </a:pathLst>
          </a:custGeom>
          <a:blipFill>
            <a:blip r:embed="rId3"/>
            <a:stretch>
              <a:fillRect/>
            </a:stretch>
          </a:blipFill>
        </p:spPr>
        <p:txBody>
          <a:bodyPr/>
          <a:lstStyle/>
          <a:p>
            <a:endParaRPr lang="en-US"/>
          </a:p>
        </p:txBody>
      </p:sp>
      <p:sp>
        <p:nvSpPr>
          <p:cNvPr id="16" name="Freeform 16"/>
          <p:cNvSpPr/>
          <p:nvPr/>
        </p:nvSpPr>
        <p:spPr>
          <a:xfrm>
            <a:off x="-3222983" y="6452996"/>
            <a:ext cx="7323792" cy="8229600"/>
          </a:xfrm>
          <a:custGeom>
            <a:avLst/>
            <a:gdLst/>
            <a:ahLst/>
            <a:cxnLst/>
            <a:rect l="l" t="t" r="r" b="b"/>
            <a:pathLst>
              <a:path w="7323792" h="8229600">
                <a:moveTo>
                  <a:pt x="0" y="0"/>
                </a:moveTo>
                <a:lnTo>
                  <a:pt x="7323792" y="0"/>
                </a:lnTo>
                <a:lnTo>
                  <a:pt x="7323792" y="8229600"/>
                </a:lnTo>
                <a:lnTo>
                  <a:pt x="0" y="8229600"/>
                </a:lnTo>
                <a:lnTo>
                  <a:pt x="0" y="0"/>
                </a:lnTo>
                <a:close/>
              </a:path>
            </a:pathLst>
          </a:custGeom>
          <a:blipFill>
            <a:blip r:embed="rId3"/>
            <a:stretch>
              <a:fillRect/>
            </a:stretch>
          </a:blipFill>
        </p:spPr>
        <p:txBody>
          <a:bodyPr/>
          <a:lstStyle/>
          <a:p>
            <a:endParaRPr lang="en-US"/>
          </a:p>
        </p:txBody>
      </p:sp>
      <p:sp>
        <p:nvSpPr>
          <p:cNvPr id="17" name="Freeform 17"/>
          <p:cNvSpPr/>
          <p:nvPr/>
        </p:nvSpPr>
        <p:spPr>
          <a:xfrm rot="-3373366">
            <a:off x="13656914" y="-3585618"/>
            <a:ext cx="4986242" cy="9424168"/>
          </a:xfrm>
          <a:custGeom>
            <a:avLst/>
            <a:gdLst/>
            <a:ahLst/>
            <a:cxnLst/>
            <a:rect l="l" t="t" r="r" b="b"/>
            <a:pathLst>
              <a:path w="4986242" h="9424168">
                <a:moveTo>
                  <a:pt x="0" y="0"/>
                </a:moveTo>
                <a:lnTo>
                  <a:pt x="4986242" y="0"/>
                </a:lnTo>
                <a:lnTo>
                  <a:pt x="4986242" y="9424168"/>
                </a:lnTo>
                <a:lnTo>
                  <a:pt x="0" y="94241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rot="-4767432">
            <a:off x="9794967" y="6169062"/>
            <a:ext cx="4986242" cy="9424168"/>
          </a:xfrm>
          <a:custGeom>
            <a:avLst/>
            <a:gdLst/>
            <a:ahLst/>
            <a:cxnLst/>
            <a:rect l="l" t="t" r="r" b="b"/>
            <a:pathLst>
              <a:path w="4986242" h="9424168">
                <a:moveTo>
                  <a:pt x="0" y="0"/>
                </a:moveTo>
                <a:lnTo>
                  <a:pt x="4986242" y="0"/>
                </a:lnTo>
                <a:lnTo>
                  <a:pt x="4986242" y="9424168"/>
                </a:lnTo>
                <a:lnTo>
                  <a:pt x="0" y="94241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9" name="Group 19"/>
          <p:cNvGrpSpPr/>
          <p:nvPr/>
        </p:nvGrpSpPr>
        <p:grpSpPr>
          <a:xfrm>
            <a:off x="11956127" y="5416207"/>
            <a:ext cx="5303173" cy="2355004"/>
            <a:chOff x="0" y="0"/>
            <a:chExt cx="1396721" cy="620248"/>
          </a:xfrm>
        </p:grpSpPr>
        <p:sp>
          <p:nvSpPr>
            <p:cNvPr id="20" name="Freeform 20"/>
            <p:cNvSpPr/>
            <p:nvPr/>
          </p:nvSpPr>
          <p:spPr>
            <a:xfrm>
              <a:off x="0" y="0"/>
              <a:ext cx="1396720" cy="620248"/>
            </a:xfrm>
            <a:custGeom>
              <a:avLst/>
              <a:gdLst/>
              <a:ahLst/>
              <a:cxnLst/>
              <a:rect l="l" t="t" r="r" b="b"/>
              <a:pathLst>
                <a:path w="1396720" h="620248">
                  <a:moveTo>
                    <a:pt x="74453" y="0"/>
                  </a:moveTo>
                  <a:lnTo>
                    <a:pt x="1322267" y="0"/>
                  </a:lnTo>
                  <a:cubicBezTo>
                    <a:pt x="1342014" y="0"/>
                    <a:pt x="1360951" y="7844"/>
                    <a:pt x="1374914" y="21807"/>
                  </a:cubicBezTo>
                  <a:cubicBezTo>
                    <a:pt x="1388876" y="35769"/>
                    <a:pt x="1396720" y="54707"/>
                    <a:pt x="1396720" y="74453"/>
                  </a:cubicBezTo>
                  <a:lnTo>
                    <a:pt x="1396720" y="545795"/>
                  </a:lnTo>
                  <a:cubicBezTo>
                    <a:pt x="1396720" y="565541"/>
                    <a:pt x="1388876" y="584479"/>
                    <a:pt x="1374914" y="598441"/>
                  </a:cubicBezTo>
                  <a:cubicBezTo>
                    <a:pt x="1360951" y="612404"/>
                    <a:pt x="1342014" y="620248"/>
                    <a:pt x="1322267" y="620248"/>
                  </a:cubicBezTo>
                  <a:lnTo>
                    <a:pt x="74453" y="620248"/>
                  </a:lnTo>
                  <a:cubicBezTo>
                    <a:pt x="54707" y="620248"/>
                    <a:pt x="35769" y="612404"/>
                    <a:pt x="21807" y="598441"/>
                  </a:cubicBezTo>
                  <a:cubicBezTo>
                    <a:pt x="7844" y="584479"/>
                    <a:pt x="0" y="565541"/>
                    <a:pt x="0" y="545795"/>
                  </a:cubicBezTo>
                  <a:lnTo>
                    <a:pt x="0" y="74453"/>
                  </a:lnTo>
                  <a:cubicBezTo>
                    <a:pt x="0" y="54707"/>
                    <a:pt x="7844" y="35769"/>
                    <a:pt x="21807" y="21807"/>
                  </a:cubicBezTo>
                  <a:cubicBezTo>
                    <a:pt x="35769" y="7844"/>
                    <a:pt x="54707" y="0"/>
                    <a:pt x="74453" y="0"/>
                  </a:cubicBezTo>
                  <a:close/>
                </a:path>
              </a:pathLst>
            </a:custGeom>
            <a:ln w="38100" cap="rnd">
              <a:gradFill>
                <a:gsLst>
                  <a:gs pos="0">
                    <a:srgbClr val="5170FF">
                      <a:alpha val="100000"/>
                    </a:srgbClr>
                  </a:gs>
                  <a:gs pos="100000">
                    <a:srgbClr val="FF66C4">
                      <a:alpha val="100000"/>
                    </a:srgbClr>
                  </a:gs>
                </a:gsLst>
                <a:lin ang="0"/>
              </a:gradFill>
              <a:prstDash val="solid"/>
              <a:round/>
            </a:ln>
          </p:spPr>
          <p:txBody>
            <a:bodyPr/>
            <a:lstStyle/>
            <a:p>
              <a:endParaRPr lang="en-US"/>
            </a:p>
          </p:txBody>
        </p:sp>
        <p:sp>
          <p:nvSpPr>
            <p:cNvPr id="21" name="TextBox 21"/>
            <p:cNvSpPr txBox="1"/>
            <p:nvPr/>
          </p:nvSpPr>
          <p:spPr>
            <a:xfrm>
              <a:off x="0" y="-95250"/>
              <a:ext cx="1396721" cy="715498"/>
            </a:xfrm>
            <a:prstGeom prst="rect">
              <a:avLst/>
            </a:prstGeom>
          </p:spPr>
          <p:txBody>
            <a:bodyPr lIns="50800" tIns="50800" rIns="50800" bIns="50800" rtlCol="0" anchor="ctr"/>
            <a:lstStyle/>
            <a:p>
              <a:pPr algn="ctr">
                <a:lnSpc>
                  <a:spcPts val="3422"/>
                </a:lnSpc>
              </a:pPr>
              <a:endParaRPr/>
            </a:p>
          </p:txBody>
        </p:sp>
      </p:grpSp>
      <p:sp>
        <p:nvSpPr>
          <p:cNvPr id="22" name="TextBox 22"/>
          <p:cNvSpPr txBox="1"/>
          <p:nvPr/>
        </p:nvSpPr>
        <p:spPr>
          <a:xfrm>
            <a:off x="12288088" y="5628999"/>
            <a:ext cx="4767738" cy="1843694"/>
          </a:xfrm>
          <a:prstGeom prst="rect">
            <a:avLst/>
          </a:prstGeom>
        </p:spPr>
        <p:txBody>
          <a:bodyPr lIns="0" tIns="0" rIns="0" bIns="0" rtlCol="0" anchor="t">
            <a:spAutoFit/>
          </a:bodyPr>
          <a:lstStyle/>
          <a:p>
            <a:pPr algn="ctr">
              <a:lnSpc>
                <a:spcPts val="2854"/>
              </a:lnSpc>
              <a:spcBef>
                <a:spcPct val="0"/>
              </a:spcBef>
            </a:pPr>
            <a:r>
              <a:rPr lang="en-US" sz="2038">
                <a:solidFill>
                  <a:srgbClr val="FFFFFF"/>
                </a:solidFill>
                <a:latin typeface="Codec Pro"/>
                <a:ea typeface="Codec Pro"/>
                <a:cs typeface="Codec Pro"/>
                <a:sym typeface="Codec Pro"/>
              </a:rPr>
              <a:t>Infrastructure needed to build advanced computing systems, data centres, and provide more energy to storage impacts First Nations’ lands and waters.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668</Words>
  <Application>Microsoft Office PowerPoint</Application>
  <PresentationFormat>Custom</PresentationFormat>
  <Paragraphs>85</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Codec Pro Bold</vt:lpstr>
      <vt:lpstr>Codec Pro Light</vt:lpstr>
      <vt:lpstr>Codec Pro Ultra-Bold</vt:lpstr>
      <vt:lpstr>Calibri</vt:lpstr>
      <vt:lpstr>Arial</vt:lpstr>
      <vt:lpstr>Codec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 Libraries 14May</dc:title>
  <cp:lastModifiedBy>Skylee-Storm Hogan-Stacey</cp:lastModifiedBy>
  <cp:revision>2</cp:revision>
  <dcterms:created xsi:type="dcterms:W3CDTF">2006-08-16T00:00:00Z</dcterms:created>
  <dcterms:modified xsi:type="dcterms:W3CDTF">2026-05-12T20:19:41Z</dcterms:modified>
  <dc:identifier>DAHI5bUFN4I</dc:identifier>
</cp:coreProperties>
</file>