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Vidaloka" charset="1" panose="02000504000000020004"/>
      <p:regular r:id="rId26"/>
    </p:embeddedFont>
    <p:embeddedFont>
      <p:font typeface="Glacial Indifference" charset="1" panose="00000000000000000000"/>
      <p:regular r:id="rId27"/>
    </p:embeddedFont>
    <p:embeddedFont>
      <p:font typeface="Canva Sans Bold" charset="1" panose="020B08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4.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5.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6.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7.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8.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9.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0.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1.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5.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2.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0.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1.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2.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3.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true" flipV="false" rot="0">
            <a:off x="-2197907" y="-3439887"/>
            <a:ext cx="20631021" cy="9172208"/>
          </a:xfrm>
          <a:custGeom>
            <a:avLst/>
            <a:gdLst/>
            <a:ahLst/>
            <a:cxnLst/>
            <a:rect r="r" b="b" t="t" l="l"/>
            <a:pathLst>
              <a:path h="9172208" w="20631021">
                <a:moveTo>
                  <a:pt x="20631022" y="0"/>
                </a:moveTo>
                <a:lnTo>
                  <a:pt x="0" y="0"/>
                </a:lnTo>
                <a:lnTo>
                  <a:pt x="0" y="9172209"/>
                </a:lnTo>
                <a:lnTo>
                  <a:pt x="20631022" y="9172209"/>
                </a:lnTo>
                <a:lnTo>
                  <a:pt x="20631022" y="0"/>
                </a:lnTo>
                <a:close/>
              </a:path>
            </a:pathLst>
          </a:custGeom>
          <a:blipFill>
            <a:blip r:embed="rId2">
              <a:alphaModFix amt="9999"/>
            </a:blip>
            <a:stretch>
              <a:fillRect l="0" t="0" r="0" b="0"/>
            </a:stretch>
          </a:blipFill>
        </p:spPr>
      </p:sp>
      <p:sp>
        <p:nvSpPr>
          <p:cNvPr name="Freeform 3" id="3"/>
          <p:cNvSpPr/>
          <p:nvPr/>
        </p:nvSpPr>
        <p:spPr>
          <a:xfrm flipH="true" flipV="false" rot="-10800000">
            <a:off x="0" y="-1719404"/>
            <a:ext cx="3849052" cy="10287000"/>
          </a:xfrm>
          <a:custGeom>
            <a:avLst/>
            <a:gdLst/>
            <a:ahLst/>
            <a:cxnLst/>
            <a:rect r="r" b="b" t="t" l="l"/>
            <a:pathLst>
              <a:path h="10287000" w="3849052">
                <a:moveTo>
                  <a:pt x="3849052" y="0"/>
                </a:moveTo>
                <a:lnTo>
                  <a:pt x="0" y="0"/>
                </a:lnTo>
                <a:lnTo>
                  <a:pt x="0" y="10287000"/>
                </a:lnTo>
                <a:lnTo>
                  <a:pt x="3849052" y="10287000"/>
                </a:lnTo>
                <a:lnTo>
                  <a:pt x="384905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true" rot="-10800000">
            <a:off x="0" y="8500921"/>
            <a:ext cx="3849052" cy="10287000"/>
          </a:xfrm>
          <a:custGeom>
            <a:avLst/>
            <a:gdLst/>
            <a:ahLst/>
            <a:cxnLst/>
            <a:rect r="r" b="b" t="t" l="l"/>
            <a:pathLst>
              <a:path h="10287000" w="3849052">
                <a:moveTo>
                  <a:pt x="3849052" y="10287000"/>
                </a:moveTo>
                <a:lnTo>
                  <a:pt x="0" y="10287000"/>
                </a:lnTo>
                <a:lnTo>
                  <a:pt x="0" y="0"/>
                </a:lnTo>
                <a:lnTo>
                  <a:pt x="3849052" y="0"/>
                </a:lnTo>
                <a:lnTo>
                  <a:pt x="3849052"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36317" y="6628370"/>
            <a:ext cx="2522983" cy="2629930"/>
          </a:xfrm>
          <a:custGeom>
            <a:avLst/>
            <a:gdLst/>
            <a:ahLst/>
            <a:cxnLst/>
            <a:rect r="r" b="b" t="t" l="l"/>
            <a:pathLst>
              <a:path h="2629930" w="2522983">
                <a:moveTo>
                  <a:pt x="0" y="0"/>
                </a:moveTo>
                <a:lnTo>
                  <a:pt x="2522983" y="0"/>
                </a:lnTo>
                <a:lnTo>
                  <a:pt x="2522983" y="2629930"/>
                </a:lnTo>
                <a:lnTo>
                  <a:pt x="0" y="2629930"/>
                </a:lnTo>
                <a:lnTo>
                  <a:pt x="0" y="0"/>
                </a:lnTo>
                <a:close/>
              </a:path>
            </a:pathLst>
          </a:custGeom>
          <a:blipFill>
            <a:blip r:embed="rId5"/>
            <a:stretch>
              <a:fillRect l="0" t="0" r="0" b="0"/>
            </a:stretch>
          </a:blipFill>
        </p:spPr>
      </p:sp>
      <p:sp>
        <p:nvSpPr>
          <p:cNvPr name="TextBox 6" id="6"/>
          <p:cNvSpPr txBox="true"/>
          <p:nvPr/>
        </p:nvSpPr>
        <p:spPr>
          <a:xfrm rot="0">
            <a:off x="5654926" y="5601091"/>
            <a:ext cx="8115300" cy="2692400"/>
          </a:xfrm>
          <a:prstGeom prst="rect">
            <a:avLst/>
          </a:prstGeom>
        </p:spPr>
        <p:txBody>
          <a:bodyPr anchor="t" rtlCol="false" tIns="0" lIns="0" bIns="0" rIns="0">
            <a:spAutoFit/>
          </a:bodyPr>
          <a:lstStyle/>
          <a:p>
            <a:pPr algn="ctr">
              <a:lnSpc>
                <a:spcPts val="6999"/>
              </a:lnSpc>
            </a:pPr>
            <a:r>
              <a:rPr lang="en-US" sz="6999">
                <a:solidFill>
                  <a:srgbClr val="FFE2A1"/>
                </a:solidFill>
                <a:latin typeface="Vidaloka"/>
                <a:ea typeface="Vidaloka"/>
                <a:cs typeface="Vidaloka"/>
                <a:sym typeface="Vidaloka"/>
              </a:rPr>
              <a:t>2026 STAFF APPRECIATION CEREMONY</a:t>
            </a:r>
          </a:p>
        </p:txBody>
      </p:sp>
      <p:sp>
        <p:nvSpPr>
          <p:cNvPr name="TextBox 7" id="7"/>
          <p:cNvSpPr txBox="true"/>
          <p:nvPr/>
        </p:nvSpPr>
        <p:spPr>
          <a:xfrm rot="0">
            <a:off x="3849053" y="2149334"/>
            <a:ext cx="11727048" cy="2692400"/>
          </a:xfrm>
          <a:prstGeom prst="rect">
            <a:avLst/>
          </a:prstGeom>
        </p:spPr>
        <p:txBody>
          <a:bodyPr anchor="t" rtlCol="false" tIns="0" lIns="0" bIns="0" rIns="0">
            <a:spAutoFit/>
          </a:bodyPr>
          <a:lstStyle/>
          <a:p>
            <a:pPr algn="ctr">
              <a:lnSpc>
                <a:spcPts val="6999"/>
              </a:lnSpc>
            </a:pPr>
            <a:r>
              <a:rPr lang="en-US" sz="6999">
                <a:solidFill>
                  <a:srgbClr val="FFE2A1"/>
                </a:solidFill>
                <a:latin typeface="Vidaloka"/>
                <a:ea typeface="Vidaloka"/>
                <a:cs typeface="Vidaloka"/>
                <a:sym typeface="Vidaloka"/>
              </a:rPr>
              <a:t>CÉRÉMONIE DE RECONNAISSANCE DU PERSONNEL 2026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YUANYUAN </a:t>
            </a:r>
          </a:p>
          <a:p>
            <a:pPr algn="l">
              <a:lnSpc>
                <a:spcPts val="6999"/>
              </a:lnSpc>
            </a:pPr>
            <a:r>
              <a:rPr lang="en-US" sz="6999">
                <a:solidFill>
                  <a:srgbClr val="FFE2A1"/>
                </a:solidFill>
                <a:latin typeface="Vidaloka"/>
                <a:ea typeface="Vidaloka"/>
                <a:cs typeface="Vidaloka"/>
                <a:sym typeface="Vidaloka"/>
              </a:rPr>
              <a:t>JIANG</a:t>
            </a:r>
          </a:p>
        </p:txBody>
      </p:sp>
      <p:sp>
        <p:nvSpPr>
          <p:cNvPr name="TextBox 9" id="9"/>
          <p:cNvSpPr txBox="true"/>
          <p:nvPr/>
        </p:nvSpPr>
        <p:spPr>
          <a:xfrm rot="0">
            <a:off x="1028700" y="3385171"/>
            <a:ext cx="8115300" cy="2228850"/>
          </a:xfrm>
          <a:prstGeom prst="rect">
            <a:avLst/>
          </a:prstGeom>
        </p:spPr>
        <p:txBody>
          <a:bodyPr anchor="t" rtlCol="false" tIns="0" lIns="0" bIns="0" rIns="0">
            <a:spAutoFit/>
          </a:bodyPr>
          <a:lstStyle/>
          <a:p>
            <a:pPr algn="l">
              <a:lnSpc>
                <a:spcPts val="2999"/>
              </a:lnSpc>
            </a:pPr>
            <a:r>
              <a:rPr lang="en-US" sz="2499">
                <a:solidFill>
                  <a:srgbClr val="F8F8F0"/>
                </a:solidFill>
                <a:latin typeface="Glacial Indifference"/>
                <a:ea typeface="Glacial Indifference"/>
                <a:cs typeface="Glacial Indifference"/>
                <a:sym typeface="Glacial Indifference"/>
              </a:rPr>
              <a:t>“Kind-hearted and always with a smile, shows compassion to others and exceptional dedication to her work as a teacher and researcher! A great colleague, always able to give a helping hand (despite having a full plate). She embodies: "Action speaks louder than words" so you can truly rely on her.“</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5139" t="0" r="-5139"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GABRIELLE LEFEBVRE</a:t>
            </a:r>
          </a:p>
        </p:txBody>
      </p:sp>
      <p:sp>
        <p:nvSpPr>
          <p:cNvPr name="TextBox 9" id="9"/>
          <p:cNvSpPr txBox="true"/>
          <p:nvPr/>
        </p:nvSpPr>
        <p:spPr>
          <a:xfrm rot="0">
            <a:off x="1028700" y="3123019"/>
            <a:ext cx="8654692" cy="2228850"/>
          </a:xfrm>
          <a:prstGeom prst="rect">
            <a:avLst/>
          </a:prstGeom>
        </p:spPr>
        <p:txBody>
          <a:bodyPr anchor="t" rtlCol="false" tIns="0" lIns="0" bIns="0" rIns="0">
            <a:spAutoFit/>
          </a:bodyPr>
          <a:lstStyle/>
          <a:p>
            <a:pPr algn="l">
              <a:lnSpc>
                <a:spcPts val="2999"/>
              </a:lnSpc>
            </a:pPr>
            <a:r>
              <a:rPr lang="en-US" sz="2499">
                <a:solidFill>
                  <a:srgbClr val="F8F8F0"/>
                </a:solidFill>
                <a:latin typeface="Glacial Indifference"/>
                <a:ea typeface="Glacial Indifference"/>
                <a:cs typeface="Glacial Indifference"/>
                <a:sym typeface="Glacial Indifference"/>
              </a:rPr>
              <a:t>« Gabrielle est une collègue exceptionnelle, toujours prête à aider avec le sourire. [...] Sa disponibilité, sa gentillesse et son sens du service font une réelle différence au quotidien. [...]  Son attitude positive et son engagement contribuent énormément à créer un environnement de travail agréable et collaboratif. Merci Gab pour tout ce que tu fais.  »</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5589" t="0" r="-5589"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SHAWN </a:t>
            </a:r>
          </a:p>
          <a:p>
            <a:pPr algn="l">
              <a:lnSpc>
                <a:spcPts val="6999"/>
              </a:lnSpc>
            </a:pPr>
            <a:r>
              <a:rPr lang="en-US" sz="6999">
                <a:solidFill>
                  <a:srgbClr val="FFE2A1"/>
                </a:solidFill>
                <a:latin typeface="Vidaloka"/>
                <a:ea typeface="Vidaloka"/>
                <a:cs typeface="Vidaloka"/>
                <a:sym typeface="Vidaloka"/>
              </a:rPr>
              <a:t>QUINN</a:t>
            </a:r>
          </a:p>
        </p:txBody>
      </p:sp>
      <p:sp>
        <p:nvSpPr>
          <p:cNvPr name="TextBox 9" id="9"/>
          <p:cNvSpPr txBox="true"/>
          <p:nvPr/>
        </p:nvSpPr>
        <p:spPr>
          <a:xfrm rot="0">
            <a:off x="1028700" y="3246424"/>
            <a:ext cx="8417244" cy="2530475"/>
          </a:xfrm>
          <a:prstGeom prst="rect">
            <a:avLst/>
          </a:prstGeom>
        </p:spPr>
        <p:txBody>
          <a:bodyPr anchor="t" rtlCol="false" tIns="0" lIns="0" bIns="0" rIns="0">
            <a:spAutoFit/>
          </a:bodyPr>
          <a:lstStyle/>
          <a:p>
            <a:pPr algn="just">
              <a:lnSpc>
                <a:spcPts val="2499"/>
              </a:lnSpc>
            </a:pPr>
            <a:r>
              <a:rPr lang="en-US" sz="2499">
                <a:solidFill>
                  <a:srgbClr val="F8F8F0"/>
                </a:solidFill>
                <a:latin typeface="Glacial Indifference"/>
                <a:ea typeface="Glacial Indifference"/>
                <a:cs typeface="Glacial Indifference"/>
                <a:sym typeface="Glacial Indifference"/>
              </a:rPr>
              <a:t>« Chez Shawn, ce qui me touche le plus, c’est sa sincérité. Il dit les choses telles qu’elles sont, simplement, sans détour, mais avec respect. Et surtout, il a ce don assez incroyable de rendre claires des situations qui, pour beaucoup, paraissent compliquées. Quand il intervient, très souvent avec humour, on se sent tout de suite plus serein et détendu. [...] Merci, Shawn d’être toujours là, pour ce que tu fais et pour la personne que tu es. »</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INES </a:t>
            </a:r>
          </a:p>
          <a:p>
            <a:pPr algn="l">
              <a:lnSpc>
                <a:spcPts val="6999"/>
              </a:lnSpc>
            </a:pPr>
            <a:r>
              <a:rPr lang="en-US" sz="6999">
                <a:solidFill>
                  <a:srgbClr val="FFE2A1"/>
                </a:solidFill>
                <a:latin typeface="Vidaloka"/>
                <a:ea typeface="Vidaloka"/>
                <a:cs typeface="Vidaloka"/>
                <a:sym typeface="Vidaloka"/>
              </a:rPr>
              <a:t>YAGI</a:t>
            </a:r>
          </a:p>
        </p:txBody>
      </p:sp>
      <p:sp>
        <p:nvSpPr>
          <p:cNvPr name="TextBox 9" id="9"/>
          <p:cNvSpPr txBox="true"/>
          <p:nvPr/>
        </p:nvSpPr>
        <p:spPr>
          <a:xfrm rot="0">
            <a:off x="1028700" y="3404221"/>
            <a:ext cx="8115300" cy="1736725"/>
          </a:xfrm>
          <a:prstGeom prst="rect">
            <a:avLst/>
          </a:prstGeom>
        </p:spPr>
        <p:txBody>
          <a:bodyPr anchor="t" rtlCol="false" tIns="0" lIns="0" bIns="0" rIns="0">
            <a:spAutoFit/>
          </a:bodyPr>
          <a:lstStyle/>
          <a:p>
            <a:pPr algn="l">
              <a:lnSpc>
                <a:spcPts val="3499"/>
              </a:lnSpc>
            </a:pPr>
            <a:r>
              <a:rPr lang="en-US" sz="2499">
                <a:solidFill>
                  <a:srgbClr val="F8F8F0"/>
                </a:solidFill>
                <a:latin typeface="Glacial Indifference"/>
                <a:ea typeface="Glacial Indifference"/>
                <a:cs typeface="Glacial Indifference"/>
                <a:sym typeface="Glacial Indifference"/>
              </a:rPr>
              <a:t>“Ines is a dear colleague to me. She is dedicated and passionate and a pleasure to work with. I admire her clarity of mind and courageous approach in even the most difficult circumstances.“</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ALEXIS </a:t>
            </a:r>
          </a:p>
          <a:p>
            <a:pPr algn="l">
              <a:lnSpc>
                <a:spcPts val="6999"/>
              </a:lnSpc>
            </a:pPr>
            <a:r>
              <a:rPr lang="en-US" sz="6999">
                <a:solidFill>
                  <a:srgbClr val="FFE2A1"/>
                </a:solidFill>
                <a:latin typeface="Vidaloka"/>
                <a:ea typeface="Vidaloka"/>
                <a:cs typeface="Vidaloka"/>
                <a:sym typeface="Vidaloka"/>
              </a:rPr>
              <a:t>HUDELOT</a:t>
            </a:r>
          </a:p>
        </p:txBody>
      </p:sp>
      <p:sp>
        <p:nvSpPr>
          <p:cNvPr name="TextBox 7" id="7"/>
          <p:cNvSpPr txBox="true"/>
          <p:nvPr/>
        </p:nvSpPr>
        <p:spPr>
          <a:xfrm rot="0">
            <a:off x="1028700" y="3385171"/>
            <a:ext cx="13016958" cy="1857375"/>
          </a:xfrm>
          <a:prstGeom prst="rect">
            <a:avLst/>
          </a:prstGeom>
        </p:spPr>
        <p:txBody>
          <a:bodyPr anchor="t" rtlCol="false" tIns="0" lIns="0" bIns="0" rIns="0">
            <a:spAutoFit/>
          </a:bodyPr>
          <a:lstStyle/>
          <a:p>
            <a:pPr algn="l">
              <a:lnSpc>
                <a:spcPts val="2999"/>
              </a:lnSpc>
            </a:pPr>
            <a:r>
              <a:rPr lang="en-US" sz="2499">
                <a:solidFill>
                  <a:srgbClr val="F8F8F0"/>
                </a:solidFill>
                <a:latin typeface="Glacial Indifference"/>
                <a:ea typeface="Glacial Indifference"/>
                <a:cs typeface="Glacial Indifference"/>
                <a:sym typeface="Glacial Indifference"/>
              </a:rPr>
              <a:t>« Au nom de la Faculté des sciences humaines et de l’École des communications sociales, nous tenons à vous exprimer notre profonde gratitude pour votre engagement envers l’Université. Votre expertise, votre rigueur et votre grande disponibilité auprès de nos étudiants, tout au long des 10 dernières années, ont contribué de manière remarquable à la qualité et au rayonnement de nos programmes. Merci encore pour votre précieuse collaboration. »</a:t>
            </a:r>
          </a:p>
        </p:txBody>
      </p:sp>
      <p:sp>
        <p:nvSpPr>
          <p:cNvPr name="TextBox 8" id="8"/>
          <p:cNvSpPr txBox="true"/>
          <p:nvPr/>
        </p:nvSpPr>
        <p:spPr>
          <a:xfrm rot="0">
            <a:off x="4068023" y="6206682"/>
            <a:ext cx="1366916"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10</a:t>
            </a:r>
          </a:p>
        </p:txBody>
      </p:sp>
      <p:sp>
        <p:nvSpPr>
          <p:cNvPr name="TextBox 9" id="9"/>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2189" t="0" r="-22189"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SOPHIE </a:t>
            </a:r>
          </a:p>
          <a:p>
            <a:pPr algn="l">
              <a:lnSpc>
                <a:spcPts val="6999"/>
              </a:lnSpc>
            </a:pPr>
            <a:r>
              <a:rPr lang="en-US" sz="6999">
                <a:solidFill>
                  <a:srgbClr val="FFE2A1"/>
                </a:solidFill>
                <a:latin typeface="Vidaloka"/>
                <a:ea typeface="Vidaloka"/>
                <a:cs typeface="Vidaloka"/>
                <a:sym typeface="Vidaloka"/>
              </a:rPr>
              <a:t>CLOUTIER</a:t>
            </a:r>
          </a:p>
        </p:txBody>
      </p:sp>
      <p:sp>
        <p:nvSpPr>
          <p:cNvPr name="TextBox 9" id="9"/>
          <p:cNvSpPr txBox="true"/>
          <p:nvPr/>
        </p:nvSpPr>
        <p:spPr>
          <a:xfrm rot="0">
            <a:off x="1028700" y="3063113"/>
            <a:ext cx="8373282" cy="2413000"/>
          </a:xfrm>
          <a:prstGeom prst="rect">
            <a:avLst/>
          </a:prstGeom>
        </p:spPr>
        <p:txBody>
          <a:bodyPr anchor="t" rtlCol="false" tIns="0" lIns="0" bIns="0" rIns="0">
            <a:spAutoFit/>
          </a:bodyPr>
          <a:lstStyle/>
          <a:p>
            <a:pPr algn="l">
              <a:lnSpc>
                <a:spcPts val="2749"/>
              </a:lnSpc>
            </a:pPr>
            <a:r>
              <a:rPr lang="en-US" sz="2499" spc="-49">
                <a:solidFill>
                  <a:srgbClr val="F8F8F0"/>
                </a:solidFill>
                <a:latin typeface="Glacial Indifference"/>
                <a:ea typeface="Glacial Indifference"/>
                <a:cs typeface="Glacial Indifference"/>
                <a:sym typeface="Glacial Indifference"/>
              </a:rPr>
              <a:t>“Sophie’s work is distinguished by her professionalism, reliability, and thoughtful engagement with colleagues. [...] What stands out most is her collegial approach—she is attentive, supportive, and solution-oriented, creating a work environment marked by trust and mutual respect. Her contributions often extend beyond formal responsibilities, and her quiet dedication has a meaningful and lasting impact on those who work with her.”</a:t>
            </a:r>
          </a:p>
        </p:txBody>
      </p:sp>
      <p:sp>
        <p:nvSpPr>
          <p:cNvPr name="TextBox 10" id="10"/>
          <p:cNvSpPr txBox="true"/>
          <p:nvPr/>
        </p:nvSpPr>
        <p:spPr>
          <a:xfrm rot="0">
            <a:off x="4179857" y="6237387"/>
            <a:ext cx="1143250"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15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STÉPHANIE LARRUE</a:t>
            </a:r>
          </a:p>
        </p:txBody>
      </p:sp>
      <p:sp>
        <p:nvSpPr>
          <p:cNvPr name="TextBox 9" id="9"/>
          <p:cNvSpPr txBox="true"/>
          <p:nvPr/>
        </p:nvSpPr>
        <p:spPr>
          <a:xfrm rot="0">
            <a:off x="1028700" y="3167469"/>
            <a:ext cx="8276539" cy="2228850"/>
          </a:xfrm>
          <a:prstGeom prst="rect">
            <a:avLst/>
          </a:prstGeom>
        </p:spPr>
        <p:txBody>
          <a:bodyPr anchor="t" rtlCol="false" tIns="0" lIns="0" bIns="0" rIns="0">
            <a:spAutoFit/>
          </a:bodyPr>
          <a:lstStyle/>
          <a:p>
            <a:pPr algn="l">
              <a:lnSpc>
                <a:spcPts val="2999"/>
              </a:lnSpc>
            </a:pPr>
            <a:r>
              <a:rPr lang="en-US" sz="2499">
                <a:solidFill>
                  <a:srgbClr val="F8F8F0"/>
                </a:solidFill>
                <a:latin typeface="Glacial Indifference"/>
                <a:ea typeface="Glacial Indifference"/>
                <a:cs typeface="Glacial Indifference"/>
                <a:sym typeface="Glacial Indifference"/>
              </a:rPr>
              <a:t>“Congratulations on reaching 5 years as a prof! [...] I can attest to your ability to convey the "art" of therapeutic work to your students; they are all so lucky to have you! You are approachable, respectful of other beliefs, and passionate in your work. I wish you many more years of growth and success in your work as an educator and clinician!”</a:t>
            </a:r>
          </a:p>
        </p:txBody>
      </p:sp>
      <p:sp>
        <p:nvSpPr>
          <p:cNvPr name="TextBox 10" id="10"/>
          <p:cNvSpPr txBox="true"/>
          <p:nvPr/>
        </p:nvSpPr>
        <p:spPr>
          <a:xfrm rot="0">
            <a:off x="4179857" y="6237387"/>
            <a:ext cx="1143250"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15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0" t="-560" r="0" b="-56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SOPHIE </a:t>
            </a:r>
          </a:p>
          <a:p>
            <a:pPr algn="l">
              <a:lnSpc>
                <a:spcPts val="6999"/>
              </a:lnSpc>
            </a:pPr>
            <a:r>
              <a:rPr lang="en-US" sz="6999">
                <a:solidFill>
                  <a:srgbClr val="FFE2A1"/>
                </a:solidFill>
                <a:latin typeface="Vidaloka"/>
                <a:ea typeface="Vidaloka"/>
                <a:cs typeface="Vidaloka"/>
                <a:sym typeface="Vidaloka"/>
              </a:rPr>
              <a:t>MICHEL</a:t>
            </a:r>
          </a:p>
        </p:txBody>
      </p:sp>
      <p:sp>
        <p:nvSpPr>
          <p:cNvPr name="TextBox 9" id="9"/>
          <p:cNvSpPr txBox="true"/>
          <p:nvPr/>
        </p:nvSpPr>
        <p:spPr>
          <a:xfrm rot="0">
            <a:off x="1028700" y="3227794"/>
            <a:ext cx="8389406" cy="2070100"/>
          </a:xfrm>
          <a:prstGeom prst="rect">
            <a:avLst/>
          </a:prstGeom>
        </p:spPr>
        <p:txBody>
          <a:bodyPr anchor="t" rtlCol="false" tIns="0" lIns="0" bIns="0" rIns="0">
            <a:spAutoFit/>
          </a:bodyPr>
          <a:lstStyle/>
          <a:p>
            <a:pPr algn="l">
              <a:lnSpc>
                <a:spcPts val="2749"/>
              </a:lnSpc>
            </a:pPr>
            <a:r>
              <a:rPr lang="en-US" sz="2499">
                <a:solidFill>
                  <a:srgbClr val="F8F8F0"/>
                </a:solidFill>
                <a:latin typeface="Glacial Indifference"/>
                <a:ea typeface="Glacial Indifference"/>
                <a:cs typeface="Glacial Indifference"/>
                <a:sym typeface="Glacial Indifference"/>
              </a:rPr>
              <a:t>« Sophie, toujours présente pour aider, toujours prête à soutenir, tu as contribué à plusieurs départements avec professionnalisme et générosité. Même lorsque ton travail est discret, son impact est bien réel. Merci pour tout ce que tu apportes à notre communauté universitaire. Sincèrement, merci pour tout. »</a:t>
            </a:r>
          </a:p>
        </p:txBody>
      </p:sp>
      <p:sp>
        <p:nvSpPr>
          <p:cNvPr name="TextBox 10" id="10"/>
          <p:cNvSpPr txBox="true"/>
          <p:nvPr/>
        </p:nvSpPr>
        <p:spPr>
          <a:xfrm rot="0">
            <a:off x="4179857" y="6237387"/>
            <a:ext cx="1143250"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15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GENEVIÈVE PARENT</a:t>
            </a:r>
          </a:p>
        </p:txBody>
      </p:sp>
      <p:sp>
        <p:nvSpPr>
          <p:cNvPr name="TextBox 7" id="7"/>
          <p:cNvSpPr txBox="true"/>
          <p:nvPr/>
        </p:nvSpPr>
        <p:spPr>
          <a:xfrm rot="0">
            <a:off x="1028700" y="3044063"/>
            <a:ext cx="12468746" cy="2600325"/>
          </a:xfrm>
          <a:prstGeom prst="rect">
            <a:avLst/>
          </a:prstGeom>
        </p:spPr>
        <p:txBody>
          <a:bodyPr anchor="t" rtlCol="false" tIns="0" lIns="0" bIns="0" rIns="0">
            <a:spAutoFit/>
          </a:bodyPr>
          <a:lstStyle/>
          <a:p>
            <a:pPr algn="l">
              <a:lnSpc>
                <a:spcPts val="2999"/>
              </a:lnSpc>
            </a:pPr>
            <a:r>
              <a:rPr lang="en-US" sz="2499" spc="-49">
                <a:solidFill>
                  <a:srgbClr val="F8F8F0"/>
                </a:solidFill>
                <a:latin typeface="Glacial Indifference"/>
                <a:ea typeface="Glacial Indifference"/>
                <a:cs typeface="Glacial Indifference"/>
                <a:sym typeface="Glacial Indifference"/>
              </a:rPr>
              <a:t>“I would like to express my sincere appreciation for the privilege of working alongside Prof. Parent. Your presence as a colleague has been a source of great professional joy, and I truly value the spirit of collegiality you bring to our School. [...] Your impact on our students is remarkable. Your mentorship in research methods – especially your ability to make quantitative research accessible – and your insights into genocide studies have been transformative for students. Thank you for your dedication, your expertise, and for being such an exceptional colleague.“</a:t>
            </a:r>
          </a:p>
        </p:txBody>
      </p:sp>
      <p:sp>
        <p:nvSpPr>
          <p:cNvPr name="TextBox 8" id="8"/>
          <p:cNvSpPr txBox="true"/>
          <p:nvPr/>
        </p:nvSpPr>
        <p:spPr>
          <a:xfrm rot="0">
            <a:off x="4179857" y="6237387"/>
            <a:ext cx="1143250"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15</a:t>
            </a:r>
          </a:p>
        </p:txBody>
      </p:sp>
      <p:sp>
        <p:nvSpPr>
          <p:cNvPr name="TextBox 9" id="9"/>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LOUIS </a:t>
            </a:r>
          </a:p>
          <a:p>
            <a:pPr algn="l">
              <a:lnSpc>
                <a:spcPts val="6999"/>
              </a:lnSpc>
            </a:pPr>
            <a:r>
              <a:rPr lang="en-US" sz="6999">
                <a:solidFill>
                  <a:srgbClr val="FFE2A1"/>
                </a:solidFill>
                <a:latin typeface="Vidaloka"/>
                <a:ea typeface="Vidaloka"/>
                <a:cs typeface="Vidaloka"/>
                <a:sym typeface="Vidaloka"/>
              </a:rPr>
              <a:t>PERRON</a:t>
            </a:r>
          </a:p>
        </p:txBody>
      </p:sp>
      <p:sp>
        <p:nvSpPr>
          <p:cNvPr name="TextBox 9" id="9"/>
          <p:cNvSpPr txBox="true"/>
          <p:nvPr/>
        </p:nvSpPr>
        <p:spPr>
          <a:xfrm rot="0">
            <a:off x="1028700" y="3063113"/>
            <a:ext cx="8599016" cy="2530475"/>
          </a:xfrm>
          <a:prstGeom prst="rect">
            <a:avLst/>
          </a:prstGeom>
        </p:spPr>
        <p:txBody>
          <a:bodyPr anchor="t" rtlCol="false" tIns="0" lIns="0" bIns="0" rIns="0">
            <a:spAutoFit/>
          </a:bodyPr>
          <a:lstStyle/>
          <a:p>
            <a:pPr algn="l">
              <a:lnSpc>
                <a:spcPts val="2499"/>
              </a:lnSpc>
            </a:pPr>
            <a:r>
              <a:rPr lang="en-US" sz="2499">
                <a:solidFill>
                  <a:srgbClr val="F8F8F0"/>
                </a:solidFill>
                <a:latin typeface="Glacial Indifference"/>
                <a:ea typeface="Glacial Indifference"/>
                <a:cs typeface="Glacial Indifference"/>
                <a:sym typeface="Glacial Indifference"/>
              </a:rPr>
              <a:t>“Louis Perron [...] approaches his work with rigor and consistency, while remaining approachable and generous with his time and expertise. His ability to navigate challenges calmly and constructively makes him a valued colleague and a steady presence within the institution. Louis’s contributions reflect not only technical competence, but also a deep respect for collaboration and service, which significantly enriches the academic community.”</a:t>
            </a:r>
          </a:p>
        </p:txBody>
      </p:sp>
      <p:sp>
        <p:nvSpPr>
          <p:cNvPr name="TextBox 10" id="10"/>
          <p:cNvSpPr txBox="true"/>
          <p:nvPr/>
        </p:nvSpPr>
        <p:spPr>
          <a:xfrm rot="0">
            <a:off x="4164522" y="6237387"/>
            <a:ext cx="1173918"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25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TextBox 7" id="7"/>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MICHEL </a:t>
            </a:r>
          </a:p>
          <a:p>
            <a:pPr algn="l">
              <a:lnSpc>
                <a:spcPts val="6999"/>
              </a:lnSpc>
            </a:pPr>
            <a:r>
              <a:rPr lang="en-US" sz="6999">
                <a:solidFill>
                  <a:srgbClr val="FFE2A1"/>
                </a:solidFill>
                <a:latin typeface="Vidaloka"/>
                <a:ea typeface="Vidaloka"/>
                <a:cs typeface="Vidaloka"/>
                <a:sym typeface="Vidaloka"/>
              </a:rPr>
              <a:t>ANDRAOS</a:t>
            </a:r>
          </a:p>
        </p:txBody>
      </p:sp>
      <p:sp>
        <p:nvSpPr>
          <p:cNvPr name="TextBox 8" id="8"/>
          <p:cNvSpPr txBox="true"/>
          <p:nvPr/>
        </p:nvSpPr>
        <p:spPr>
          <a:xfrm rot="0">
            <a:off x="1028700" y="3031325"/>
            <a:ext cx="8115300" cy="2530475"/>
          </a:xfrm>
          <a:prstGeom prst="rect">
            <a:avLst/>
          </a:prstGeom>
        </p:spPr>
        <p:txBody>
          <a:bodyPr anchor="t" rtlCol="false" tIns="0" lIns="0" bIns="0" rIns="0">
            <a:spAutoFit/>
          </a:bodyPr>
          <a:lstStyle/>
          <a:p>
            <a:pPr algn="l">
              <a:lnSpc>
                <a:spcPts val="2499"/>
              </a:lnSpc>
            </a:pPr>
            <a:r>
              <a:rPr lang="en-US" sz="2499">
                <a:solidFill>
                  <a:srgbClr val="F8F8F0"/>
                </a:solidFill>
                <a:latin typeface="Glacial Indifference"/>
                <a:ea typeface="Glacial Indifference"/>
                <a:cs typeface="Glacial Indifference"/>
                <a:sym typeface="Glacial Indifference"/>
              </a:rPr>
              <a:t>“It is a true pleasure and honour to work alongside Michel. Professionally, he leads with diplomacy, integrity, and a deep commitment to the values he believes in, always approaching his work with care and thoughtful consideration. His woodworking craft and strong connection to the land provide him with a sense of peace and grounding that reflect the same patience and authenticity he brings to his relationships and leadership.”</a:t>
            </a:r>
          </a:p>
        </p:txBody>
      </p:sp>
      <p:sp>
        <p:nvSpPr>
          <p:cNvPr name="Freeform 9" id="9"/>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557" t="0" r="-27557"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FRANCINE QUESNEL</a:t>
            </a:r>
          </a:p>
        </p:txBody>
      </p:sp>
      <p:sp>
        <p:nvSpPr>
          <p:cNvPr name="TextBox 9" id="9"/>
          <p:cNvSpPr txBox="true"/>
          <p:nvPr/>
        </p:nvSpPr>
        <p:spPr>
          <a:xfrm rot="0">
            <a:off x="1028700" y="3264306"/>
            <a:ext cx="8115300" cy="2216150"/>
          </a:xfrm>
          <a:prstGeom prst="rect">
            <a:avLst/>
          </a:prstGeom>
        </p:spPr>
        <p:txBody>
          <a:bodyPr anchor="t" rtlCol="false" tIns="0" lIns="0" bIns="0" rIns="0">
            <a:spAutoFit/>
          </a:bodyPr>
          <a:lstStyle/>
          <a:p>
            <a:pPr algn="just">
              <a:lnSpc>
                <a:spcPts val="2499"/>
              </a:lnSpc>
            </a:pPr>
            <a:r>
              <a:rPr lang="en-US" sz="2499">
                <a:solidFill>
                  <a:srgbClr val="F8F8F0"/>
                </a:solidFill>
                <a:latin typeface="Glacial Indifference"/>
                <a:ea typeface="Glacial Indifference"/>
                <a:cs typeface="Glacial Indifference"/>
                <a:sym typeface="Glacial Indifference"/>
              </a:rPr>
              <a:t>« Nous souhaitons souligner ton engagement remarquable comme conseillère académique. Par ta disponibilité, ton attachement et ton sens du service, tu as accompagné avec bienveillance des générations d’étudiantes et d’étudiants, tout en étant un pilier pour tes collègues. [...] Nous te remercions sincèrement pour ta contribution précieuse et durable à notre communauté universitaire. »</a:t>
            </a:r>
          </a:p>
        </p:txBody>
      </p:sp>
      <p:sp>
        <p:nvSpPr>
          <p:cNvPr name="TextBox 10" id="10"/>
          <p:cNvSpPr txBox="true"/>
          <p:nvPr/>
        </p:nvSpPr>
        <p:spPr>
          <a:xfrm rot="0">
            <a:off x="4018810" y="6206682"/>
            <a:ext cx="1465343"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45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NOUREDDINE BABOURI</a:t>
            </a:r>
          </a:p>
        </p:txBody>
      </p:sp>
      <p:sp>
        <p:nvSpPr>
          <p:cNvPr name="TextBox 6" id="6"/>
          <p:cNvSpPr txBox="true"/>
          <p:nvPr/>
        </p:nvSpPr>
        <p:spPr>
          <a:xfrm rot="0">
            <a:off x="1028700" y="3005963"/>
            <a:ext cx="13323311" cy="2600325"/>
          </a:xfrm>
          <a:prstGeom prst="rect">
            <a:avLst/>
          </a:prstGeom>
        </p:spPr>
        <p:txBody>
          <a:bodyPr anchor="t" rtlCol="false" tIns="0" lIns="0" bIns="0" rIns="0">
            <a:spAutoFit/>
          </a:bodyPr>
          <a:lstStyle/>
          <a:p>
            <a:pPr algn="just">
              <a:lnSpc>
                <a:spcPts val="2999"/>
              </a:lnSpc>
            </a:pPr>
            <a:r>
              <a:rPr lang="en-US" sz="2499">
                <a:solidFill>
                  <a:srgbClr val="F8F8F0"/>
                </a:solidFill>
                <a:latin typeface="Glacial Indifference"/>
                <a:ea typeface="Glacial Indifference"/>
                <a:cs typeface="Glacial Indifference"/>
                <a:sym typeface="Glacial Indifference"/>
              </a:rPr>
              <a:t>« Noureddine est une personne aux intérêts multiples, animé par un profond désir d’apprendre et de se dépasser constamment. Cette soif de connaissance fait de lui quelqu’un qui ne recule jamais devant un défi, quelle qu’en soit l’ampleur. Il accomplit son travail avec un engagement remarquable et un professionnalisme exemplaire. Depuis son arrivée à l’Université Saint-Paul, Noureddine fait l’unanimité. Son attitude à la fois décontractée et rigoureuse, son sens de l’humour et sa grande générosité — toujours prêt à offrir son aide — font de lui un collègue exceptionnel et profondément apprécié de tous. »</a:t>
            </a:r>
          </a:p>
        </p:txBody>
      </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9" id="9"/>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19680" t="0" r="-19680"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BIANCA </a:t>
            </a:r>
          </a:p>
          <a:p>
            <a:pPr algn="l">
              <a:lnSpc>
                <a:spcPts val="6999"/>
              </a:lnSpc>
            </a:pPr>
            <a:r>
              <a:rPr lang="en-US" sz="6999">
                <a:solidFill>
                  <a:srgbClr val="FFE2A1"/>
                </a:solidFill>
                <a:latin typeface="Vidaloka"/>
                <a:ea typeface="Vidaloka"/>
                <a:cs typeface="Vidaloka"/>
                <a:sym typeface="Vidaloka"/>
              </a:rPr>
              <a:t>BRICIU</a:t>
            </a:r>
          </a:p>
        </p:txBody>
      </p:sp>
      <p:sp>
        <p:nvSpPr>
          <p:cNvPr name="TextBox 9" id="9"/>
          <p:cNvSpPr txBox="true"/>
          <p:nvPr/>
        </p:nvSpPr>
        <p:spPr>
          <a:xfrm rot="0">
            <a:off x="1028700" y="3328021"/>
            <a:ext cx="8115300" cy="1736725"/>
          </a:xfrm>
          <a:prstGeom prst="rect">
            <a:avLst/>
          </a:prstGeom>
        </p:spPr>
        <p:txBody>
          <a:bodyPr anchor="t" rtlCol="false" tIns="0" lIns="0" bIns="0" rIns="0">
            <a:spAutoFit/>
          </a:bodyPr>
          <a:lstStyle/>
          <a:p>
            <a:pPr algn="l">
              <a:lnSpc>
                <a:spcPts val="3499"/>
              </a:lnSpc>
            </a:pPr>
            <a:r>
              <a:rPr lang="en-US" sz="2499">
                <a:solidFill>
                  <a:srgbClr val="F8F8F0"/>
                </a:solidFill>
                <a:latin typeface="Glacial Indifference"/>
                <a:ea typeface="Glacial Indifference"/>
                <a:cs typeface="Glacial Indifference"/>
                <a:sym typeface="Glacial Indifference"/>
              </a:rPr>
              <a:t>“Bianca cares deeply about the world. This care is reflected in everything that she does. She always looks for the light in any person or situation, and as a result, her own light makes the rest of us shine a little brighter.”</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JULIE CHÂTEAUVERT</a:t>
            </a:r>
          </a:p>
        </p:txBody>
      </p:sp>
      <p:sp>
        <p:nvSpPr>
          <p:cNvPr name="TextBox 9" id="9"/>
          <p:cNvSpPr txBox="true"/>
          <p:nvPr/>
        </p:nvSpPr>
        <p:spPr>
          <a:xfrm rot="0">
            <a:off x="1028700" y="3126194"/>
            <a:ext cx="8341034" cy="2530475"/>
          </a:xfrm>
          <a:prstGeom prst="rect">
            <a:avLst/>
          </a:prstGeom>
        </p:spPr>
        <p:txBody>
          <a:bodyPr anchor="t" rtlCol="false" tIns="0" lIns="0" bIns="0" rIns="0">
            <a:spAutoFit/>
          </a:bodyPr>
          <a:lstStyle/>
          <a:p>
            <a:pPr algn="just">
              <a:lnSpc>
                <a:spcPts val="2499"/>
              </a:lnSpc>
            </a:pPr>
            <a:r>
              <a:rPr lang="en-US" sz="2499">
                <a:solidFill>
                  <a:srgbClr val="F8F8F0"/>
                </a:solidFill>
                <a:latin typeface="Glacial Indifference"/>
                <a:ea typeface="Glacial Indifference"/>
                <a:cs typeface="Glacial Indifference"/>
                <a:sym typeface="Glacial Indifference"/>
              </a:rPr>
              <a:t>« Julie Châteauvert est une collègue exceptionnelle, qui a une vision de ce qu'est la pédagogie comme pas une. Elle a une imagination débordante et une rigueur à toute épreuve. Elle mène de front tout ce qui concerne la recherche-création au sein de notre école. [...] C'est une personne engagée, de grande conviction et qui a à cœur le bon fonctionnement de notre école dans une perspective autogérée. Merci pour tout, Julie ! »</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GUILLAUME DURAND</a:t>
            </a:r>
          </a:p>
        </p:txBody>
      </p:sp>
      <p:sp>
        <p:nvSpPr>
          <p:cNvPr name="TextBox 9" id="9"/>
          <p:cNvSpPr txBox="true"/>
          <p:nvPr/>
        </p:nvSpPr>
        <p:spPr>
          <a:xfrm rot="0">
            <a:off x="1028700" y="3208744"/>
            <a:ext cx="8115300" cy="2174875"/>
          </a:xfrm>
          <a:prstGeom prst="rect">
            <a:avLst/>
          </a:prstGeom>
        </p:spPr>
        <p:txBody>
          <a:bodyPr anchor="t" rtlCol="false" tIns="0" lIns="0" bIns="0" rIns="0">
            <a:spAutoFit/>
          </a:bodyPr>
          <a:lstStyle/>
          <a:p>
            <a:pPr algn="l">
              <a:lnSpc>
                <a:spcPts val="3499"/>
              </a:lnSpc>
            </a:pPr>
            <a:r>
              <a:rPr lang="en-US" sz="2499">
                <a:solidFill>
                  <a:srgbClr val="F8F8F0"/>
                </a:solidFill>
                <a:latin typeface="Glacial Indifference"/>
                <a:ea typeface="Glacial Indifference"/>
                <a:cs typeface="Glacial Indifference"/>
                <a:sym typeface="Glacial Indifference"/>
              </a:rPr>
              <a:t>“Guillaume has a sharp sense of humour that we all appreciate. He makes meetings more fun, and dry topics come alive. He also makes strong contributions to the department and his interventions in meetings help keep us on track and focused.“</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057" t="0" r="-27057"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NICOLAS </a:t>
            </a:r>
          </a:p>
          <a:p>
            <a:pPr algn="l">
              <a:lnSpc>
                <a:spcPts val="6999"/>
              </a:lnSpc>
            </a:pPr>
            <a:r>
              <a:rPr lang="en-US" sz="6999">
                <a:solidFill>
                  <a:srgbClr val="FFE2A1"/>
                </a:solidFill>
                <a:latin typeface="Vidaloka"/>
                <a:ea typeface="Vidaloka"/>
                <a:cs typeface="Vidaloka"/>
                <a:sym typeface="Vidaloka"/>
              </a:rPr>
              <a:t>GALTON</a:t>
            </a:r>
          </a:p>
        </p:txBody>
      </p:sp>
      <p:sp>
        <p:nvSpPr>
          <p:cNvPr name="TextBox 9" id="9"/>
          <p:cNvSpPr txBox="true"/>
          <p:nvPr/>
        </p:nvSpPr>
        <p:spPr>
          <a:xfrm rot="0">
            <a:off x="1028700" y="3385171"/>
            <a:ext cx="8115300" cy="1901825"/>
          </a:xfrm>
          <a:prstGeom prst="rect">
            <a:avLst/>
          </a:prstGeom>
        </p:spPr>
        <p:txBody>
          <a:bodyPr anchor="t" rtlCol="false" tIns="0" lIns="0" bIns="0" rIns="0">
            <a:spAutoFit/>
          </a:bodyPr>
          <a:lstStyle/>
          <a:p>
            <a:pPr algn="l">
              <a:lnSpc>
                <a:spcPts val="2499"/>
              </a:lnSpc>
            </a:pPr>
            <a:r>
              <a:rPr lang="en-US" sz="2499">
                <a:solidFill>
                  <a:srgbClr val="F8F8F0"/>
                </a:solidFill>
                <a:latin typeface="Glacial Indifference"/>
                <a:ea typeface="Glacial Indifference"/>
                <a:cs typeface="Glacial Indifference"/>
                <a:sym typeface="Glacial Indifference"/>
              </a:rPr>
              <a:t>“You've been so engaged and leading some important work happening with the school, including the name change and the admission interview questions. Thank you for all your excellent work and a lighthearted personality that makes you easy to approach and engage with! Congrats on achieving 5 years and to many more! “</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CHRISTOPHER GUNTER</a:t>
            </a:r>
          </a:p>
        </p:txBody>
      </p:sp>
      <p:sp>
        <p:nvSpPr>
          <p:cNvPr name="TextBox 9" id="9"/>
          <p:cNvSpPr txBox="true"/>
          <p:nvPr/>
        </p:nvSpPr>
        <p:spPr>
          <a:xfrm rot="0">
            <a:off x="1028700" y="3044063"/>
            <a:ext cx="8615140" cy="2600325"/>
          </a:xfrm>
          <a:prstGeom prst="rect">
            <a:avLst/>
          </a:prstGeom>
        </p:spPr>
        <p:txBody>
          <a:bodyPr anchor="t" rtlCol="false" tIns="0" lIns="0" bIns="0" rIns="0">
            <a:spAutoFit/>
          </a:bodyPr>
          <a:lstStyle/>
          <a:p>
            <a:pPr algn="l">
              <a:lnSpc>
                <a:spcPts val="2999"/>
              </a:lnSpc>
            </a:pPr>
            <a:r>
              <a:rPr lang="en-US" sz="2499">
                <a:solidFill>
                  <a:srgbClr val="F8F8F0"/>
                </a:solidFill>
                <a:latin typeface="Glacial Indifference"/>
                <a:ea typeface="Glacial Indifference"/>
                <a:cs typeface="Glacial Indifference"/>
                <a:sym typeface="Glacial Indifference"/>
              </a:rPr>
              <a:t>« Christopher est un travailleur acharné, punk de l'innovation sociale, qui mène d'une main de maître tout ce qui relève des admissions au sein de notre École. [...] Son implication en recherche dans le milieu du patrimoine, de la résistance culturelle et de la responsabilité culturelle dans le financement des arts pour les artistes francophones en situation minoritaire est à souligner. Merci de faire partie de cette équipe, Chris !  »</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40505"/>
        </a:solidFill>
      </p:bgPr>
    </p:bg>
    <p:spTree>
      <p:nvGrpSpPr>
        <p:cNvPr id="1" name=""/>
        <p:cNvGrpSpPr/>
        <p:nvPr/>
      </p:nvGrpSpPr>
      <p:grpSpPr>
        <a:xfrm>
          <a:off x="0" y="0"/>
          <a:ext cx="0" cy="0"/>
          <a:chOff x="0" y="0"/>
          <a:chExt cx="0" cy="0"/>
        </a:xfrm>
      </p:grpSpPr>
      <p:sp>
        <p:nvSpPr>
          <p:cNvPr name="Freeform 2" id="2"/>
          <p:cNvSpPr/>
          <p:nvPr/>
        </p:nvSpPr>
        <p:spPr>
          <a:xfrm flipH="false" flipV="false" rot="0">
            <a:off x="4572117" y="-6128145"/>
            <a:ext cx="20631021" cy="9172208"/>
          </a:xfrm>
          <a:custGeom>
            <a:avLst/>
            <a:gdLst/>
            <a:ahLst/>
            <a:cxnLst/>
            <a:rect r="r" b="b" t="t" l="l"/>
            <a:pathLst>
              <a:path h="9172208" w="20631021">
                <a:moveTo>
                  <a:pt x="0" y="0"/>
                </a:moveTo>
                <a:lnTo>
                  <a:pt x="20631021" y="0"/>
                </a:lnTo>
                <a:lnTo>
                  <a:pt x="20631021" y="9172208"/>
                </a:lnTo>
                <a:lnTo>
                  <a:pt x="0" y="9172208"/>
                </a:lnTo>
                <a:lnTo>
                  <a:pt x="0" y="0"/>
                </a:lnTo>
                <a:close/>
              </a:path>
            </a:pathLst>
          </a:custGeom>
          <a:blipFill>
            <a:blip r:embed="rId2">
              <a:alphaModFix amt="9999"/>
            </a:blip>
            <a:stretch>
              <a:fillRect l="0" t="0" r="0" b="0"/>
            </a:stretch>
          </a:blipFill>
        </p:spPr>
      </p:sp>
      <p:sp>
        <p:nvSpPr>
          <p:cNvPr name="Freeform 3" id="3"/>
          <p:cNvSpPr/>
          <p:nvPr/>
        </p:nvSpPr>
        <p:spPr>
          <a:xfrm flipH="false" flipV="false" rot="-10800000">
            <a:off x="15240000" y="-1542041"/>
            <a:ext cx="3849053" cy="10287000"/>
          </a:xfrm>
          <a:custGeom>
            <a:avLst/>
            <a:gdLst/>
            <a:ahLst/>
            <a:cxnLst/>
            <a:rect r="r" b="b" t="t" l="l"/>
            <a:pathLst>
              <a:path h="10287000" w="3849053">
                <a:moveTo>
                  <a:pt x="0" y="0"/>
                </a:moveTo>
                <a:lnTo>
                  <a:pt x="3849052" y="0"/>
                </a:lnTo>
                <a:lnTo>
                  <a:pt x="3849052"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10800000">
            <a:off x="15240000" y="8678284"/>
            <a:ext cx="3849053" cy="10287000"/>
          </a:xfrm>
          <a:custGeom>
            <a:avLst/>
            <a:gdLst/>
            <a:ahLst/>
            <a:cxnLst/>
            <a:rect r="r" b="b" t="t" l="l"/>
            <a:pathLst>
              <a:path h="10287000" w="3849053">
                <a:moveTo>
                  <a:pt x="0" y="10287000"/>
                </a:moveTo>
                <a:lnTo>
                  <a:pt x="3849052" y="10287000"/>
                </a:lnTo>
                <a:lnTo>
                  <a:pt x="3849052"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9886940" y="885912"/>
            <a:ext cx="5514428" cy="8515177"/>
            <a:chOff x="0" y="0"/>
            <a:chExt cx="4112260" cy="6350000"/>
          </a:xfrm>
        </p:grpSpPr>
        <p:sp>
          <p:nvSpPr>
            <p:cNvPr name="Freeform 6" id="6"/>
            <p:cNvSpPr/>
            <p:nvPr/>
          </p:nvSpPr>
          <p:spPr>
            <a:xfrm flipH="false" flipV="false" rot="0">
              <a:off x="0" y="0"/>
              <a:ext cx="4112260" cy="6350000"/>
            </a:xfrm>
            <a:custGeom>
              <a:avLst/>
              <a:gdLst/>
              <a:ahLst/>
              <a:cxnLst/>
              <a:rect r="r" b="b" t="t" l="l"/>
              <a:pathLst>
                <a:path h="6350000" w="4112260">
                  <a:moveTo>
                    <a:pt x="4112260" y="623570"/>
                  </a:moveTo>
                  <a:lnTo>
                    <a:pt x="4112260" y="2641600"/>
                  </a:lnTo>
                  <a:cubicBezTo>
                    <a:pt x="4112260" y="2821940"/>
                    <a:pt x="4033520" y="2993390"/>
                    <a:pt x="3897630" y="3112770"/>
                  </a:cubicBezTo>
                  <a:cubicBezTo>
                    <a:pt x="3761740" y="3230880"/>
                    <a:pt x="3683000" y="3402330"/>
                    <a:pt x="3683000" y="3583940"/>
                  </a:cubicBezTo>
                  <a:lnTo>
                    <a:pt x="3683000" y="5726430"/>
                  </a:lnTo>
                  <a:cubicBezTo>
                    <a:pt x="3683000" y="6070600"/>
                    <a:pt x="3403600" y="6350000"/>
                    <a:pt x="3059430" y="6350000"/>
                  </a:cubicBezTo>
                  <a:lnTo>
                    <a:pt x="623570" y="6350000"/>
                  </a:lnTo>
                  <a:cubicBezTo>
                    <a:pt x="279400" y="6350000"/>
                    <a:pt x="0" y="6070600"/>
                    <a:pt x="0" y="5726430"/>
                  </a:cubicBezTo>
                  <a:lnTo>
                    <a:pt x="0" y="623570"/>
                  </a:lnTo>
                  <a:cubicBezTo>
                    <a:pt x="0" y="279400"/>
                    <a:pt x="279400" y="0"/>
                    <a:pt x="623570" y="0"/>
                  </a:cubicBezTo>
                  <a:lnTo>
                    <a:pt x="3489960" y="0"/>
                  </a:lnTo>
                  <a:cubicBezTo>
                    <a:pt x="3834130" y="0"/>
                    <a:pt x="4112260" y="279400"/>
                    <a:pt x="4112260" y="623570"/>
                  </a:cubicBezTo>
                  <a:lnTo>
                    <a:pt x="0" y="0"/>
                  </a:lnTo>
                  <a:cubicBezTo>
                    <a:pt x="0" y="0"/>
                    <a:pt x="4112260" y="623570"/>
                    <a:pt x="4112260" y="623570"/>
                  </a:cubicBezTo>
                  <a:close/>
                </a:path>
              </a:pathLst>
            </a:custGeom>
            <a:blipFill>
              <a:blip r:embed="rId5"/>
              <a:stretch>
                <a:fillRect l="-27208" t="0" r="-27208" b="0"/>
              </a:stretch>
            </a:blipFill>
            <a:ln w="114300" cap="rnd">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prstDash val="solid"/>
              <a:round/>
            </a:ln>
          </p:spPr>
        </p:sp>
      </p:grpSp>
      <p:sp>
        <p:nvSpPr>
          <p:cNvPr name="Freeform 7" id="7"/>
          <p:cNvSpPr/>
          <p:nvPr/>
        </p:nvSpPr>
        <p:spPr>
          <a:xfrm flipH="false" flipV="false" rot="0">
            <a:off x="2881651" y="5919774"/>
            <a:ext cx="3739660" cy="3290901"/>
          </a:xfrm>
          <a:custGeom>
            <a:avLst/>
            <a:gdLst/>
            <a:ahLst/>
            <a:cxnLst/>
            <a:rect r="r" b="b" t="t" l="l"/>
            <a:pathLst>
              <a:path h="3290901" w="3739660">
                <a:moveTo>
                  <a:pt x="0" y="0"/>
                </a:moveTo>
                <a:lnTo>
                  <a:pt x="3739661" y="0"/>
                </a:lnTo>
                <a:lnTo>
                  <a:pt x="3739661" y="3290901"/>
                </a:lnTo>
                <a:lnTo>
                  <a:pt x="0" y="32909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8700" y="1171575"/>
            <a:ext cx="8115300" cy="1806575"/>
          </a:xfrm>
          <a:prstGeom prst="rect">
            <a:avLst/>
          </a:prstGeom>
        </p:spPr>
        <p:txBody>
          <a:bodyPr anchor="t" rtlCol="false" tIns="0" lIns="0" bIns="0" rIns="0">
            <a:spAutoFit/>
          </a:bodyPr>
          <a:lstStyle/>
          <a:p>
            <a:pPr algn="l">
              <a:lnSpc>
                <a:spcPts val="6999"/>
              </a:lnSpc>
            </a:pPr>
            <a:r>
              <a:rPr lang="en-US" sz="6999">
                <a:solidFill>
                  <a:srgbClr val="FFE2A1"/>
                </a:solidFill>
                <a:latin typeface="Vidaloka"/>
                <a:ea typeface="Vidaloka"/>
                <a:cs typeface="Vidaloka"/>
                <a:sym typeface="Vidaloka"/>
              </a:rPr>
              <a:t>NAWEL </a:t>
            </a:r>
          </a:p>
          <a:p>
            <a:pPr algn="l">
              <a:lnSpc>
                <a:spcPts val="6999"/>
              </a:lnSpc>
            </a:pPr>
            <a:r>
              <a:rPr lang="en-US" sz="6999">
                <a:solidFill>
                  <a:srgbClr val="FFE2A1"/>
                </a:solidFill>
                <a:latin typeface="Vidaloka"/>
                <a:ea typeface="Vidaloka"/>
                <a:cs typeface="Vidaloka"/>
                <a:sym typeface="Vidaloka"/>
              </a:rPr>
              <a:t>HAMIDI</a:t>
            </a:r>
          </a:p>
        </p:txBody>
      </p:sp>
      <p:sp>
        <p:nvSpPr>
          <p:cNvPr name="TextBox 9" id="9"/>
          <p:cNvSpPr txBox="true"/>
          <p:nvPr/>
        </p:nvSpPr>
        <p:spPr>
          <a:xfrm rot="0">
            <a:off x="1028700" y="3167888"/>
            <a:ext cx="8470025" cy="1736725"/>
          </a:xfrm>
          <a:prstGeom prst="rect">
            <a:avLst/>
          </a:prstGeom>
        </p:spPr>
        <p:txBody>
          <a:bodyPr anchor="t" rtlCol="false" tIns="0" lIns="0" bIns="0" rIns="0">
            <a:spAutoFit/>
          </a:bodyPr>
          <a:lstStyle/>
          <a:p>
            <a:pPr algn="l">
              <a:lnSpc>
                <a:spcPts val="3499"/>
              </a:lnSpc>
            </a:pPr>
            <a:r>
              <a:rPr lang="en-US" sz="2499">
                <a:solidFill>
                  <a:srgbClr val="F8F8F0"/>
                </a:solidFill>
                <a:latin typeface="Glacial Indifference"/>
                <a:ea typeface="Glacial Indifference"/>
                <a:cs typeface="Glacial Indifference"/>
                <a:sym typeface="Glacial Indifference"/>
              </a:rPr>
              <a:t>“When I think of Nawal, I think of white-capped mountains: strong, wise, serene.  Then she laughs, and we all can’t help but smile. She is thoughtful, calm, a wonderful storyteller and someone I am a bit afraid to get into a debate with!”</a:t>
            </a:r>
          </a:p>
        </p:txBody>
      </p:sp>
      <p:sp>
        <p:nvSpPr>
          <p:cNvPr name="TextBox 10" id="10"/>
          <p:cNvSpPr txBox="true"/>
          <p:nvPr/>
        </p:nvSpPr>
        <p:spPr>
          <a:xfrm rot="0">
            <a:off x="4446773" y="6237387"/>
            <a:ext cx="609417" cy="1358542"/>
          </a:xfrm>
          <a:prstGeom prst="rect">
            <a:avLst/>
          </a:prstGeom>
        </p:spPr>
        <p:txBody>
          <a:bodyPr anchor="t" rtlCol="false" tIns="0" lIns="0" bIns="0" rIns="0">
            <a:spAutoFit/>
          </a:bodyPr>
          <a:lstStyle/>
          <a:p>
            <a:pPr algn="ctr">
              <a:lnSpc>
                <a:spcPts val="11167"/>
              </a:lnSpc>
            </a:pPr>
            <a:r>
              <a:rPr lang="en-US" b="true" sz="7976">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5</a:t>
            </a:r>
          </a:p>
        </p:txBody>
      </p:sp>
      <p:sp>
        <p:nvSpPr>
          <p:cNvPr name="TextBox 11" id="11"/>
          <p:cNvSpPr txBox="true"/>
          <p:nvPr/>
        </p:nvSpPr>
        <p:spPr>
          <a:xfrm rot="0">
            <a:off x="3745439" y="7712350"/>
            <a:ext cx="2012084" cy="614245"/>
          </a:xfrm>
          <a:prstGeom prst="rect">
            <a:avLst/>
          </a:prstGeom>
        </p:spPr>
        <p:txBody>
          <a:bodyPr anchor="t" rtlCol="false" tIns="0" lIns="0" bIns="0" rIns="0">
            <a:spAutoFit/>
          </a:bodyPr>
          <a:lstStyle/>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Années de service</a:t>
            </a:r>
          </a:p>
          <a:p>
            <a:pPr algn="ctr">
              <a:lnSpc>
                <a:spcPts val="2507"/>
              </a:lnSpc>
            </a:pPr>
            <a:r>
              <a:rPr lang="en-US" b="true" sz="1790">
                <a:gradFill>
                  <a:gsLst>
                    <a:gs pos="0">
                      <a:srgbClr val="CBAC4E">
                        <a:alpha val="100000"/>
                      </a:srgbClr>
                    </a:gs>
                    <a:gs pos="25000">
                      <a:srgbClr val="C08B1C">
                        <a:alpha val="100000"/>
                      </a:srgbClr>
                    </a:gs>
                    <a:gs pos="50000">
                      <a:srgbClr val="E2BF60">
                        <a:alpha val="100000"/>
                      </a:srgbClr>
                    </a:gs>
                    <a:gs pos="75000">
                      <a:srgbClr val="C08B1C">
                        <a:alpha val="100000"/>
                      </a:srgbClr>
                    </a:gs>
                    <a:gs pos="100000">
                      <a:srgbClr val="CBAC4E">
                        <a:alpha val="100000"/>
                      </a:srgbClr>
                    </a:gs>
                  </a:gsLst>
                  <a:lin ang="5400000"/>
                </a:gradFill>
                <a:latin typeface="Canva Sans Bold"/>
                <a:ea typeface="Canva Sans Bold"/>
                <a:cs typeface="Canva Sans Bold"/>
                <a:sym typeface="Canva Sans Bold"/>
              </a:rPr>
              <a:t>Years of service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DAHAY-XGqPA</dc:identifier>
  <dcterms:modified xsi:type="dcterms:W3CDTF">2011-08-01T06:04:30Z</dcterms:modified>
  <cp:revision>1</cp:revision>
  <dc:title>2026 Staff Appreciation - SlideShow</dc:title>
</cp:coreProperties>
</file>